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53" r:id="rId1"/>
  </p:sldMasterIdLst>
  <p:notesMasterIdLst>
    <p:notesMasterId r:id="rId6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5" r:id="rId58"/>
    <p:sldId id="312" r:id="rId59"/>
    <p:sldId id="313" r:id="rId60"/>
    <p:sldId id="314" r:id="rId61"/>
  </p:sldIdLst>
  <p:sldSz cx="12192000" cy="6858000"/>
  <p:notesSz cx="6858000" cy="9144000"/>
  <p:embeddedFontLst>
    <p:embeddedFont>
      <p:font typeface="Roboto" panose="02000000000000000000" pitchFamily="2" charset="0"/>
      <p:regular r:id="rId63"/>
      <p:bold r:id="rId64"/>
      <p:italic r:id="rId65"/>
      <p:boldItalic r:id="rId6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7E7A0DD-A217-4716-B1CD-CE4F066CB53D}">
  <a:tblStyle styleId="{C7E7A0DD-A217-4716-B1CD-CE4F066CB53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74"/>
  </p:normalViewPr>
  <p:slideViewPr>
    <p:cSldViewPr snapToGrid="0" snapToObjects="1">
      <p:cViewPr varScale="1">
        <p:scale>
          <a:sx n="124" d="100"/>
          <a:sy n="124" d="100"/>
        </p:scale>
        <p:origin x="64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1.fntdata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4.fntdata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2.fntdata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600" tIns="89600" rIns="89600" bIns="896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Content Management and Creation to Prevent Churn in the Most Engaged Consumers</a:t>
            </a:r>
            <a:endParaRPr/>
          </a:p>
        </p:txBody>
      </p:sp>
      <p:sp>
        <p:nvSpPr>
          <p:cNvPr id="35" name="Google Shape;3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5a89217b94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5a89217b94_0_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Historically, we put games on disks and sent them off</a:t>
            </a:r>
            <a:endParaRPr/>
          </a:p>
        </p:txBody>
      </p:sp>
      <p:sp>
        <p:nvSpPr>
          <p:cNvPr id="149" name="Google Shape;149;g5a89217b94_0_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587ca16253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587ca16253_0_10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g587ca16253_0_10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5a89217b94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5a89217b94_0_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REST -&gt; REpresentational State Transfer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REST is nice because it’s HTTP based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could spend an hour on REST itself and its philosophy and high brow thinking about stuff. But why.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GET/POST/PUT/DELETE are your core methods. Sort of map to SELECT / INSERT / UPDATE / DELETE in sql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GET means you expect to receive data back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POST means you are sending data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you’ve ever hacked a website together, you’re probably kinda familiar with these concepts, only now it’s not ONLY happening inside of HTML</a:t>
            </a:r>
            <a:endParaRPr/>
          </a:p>
        </p:txBody>
      </p:sp>
      <p:sp>
        <p:nvSpPr>
          <p:cNvPr id="166" name="Google Shape;166;g5a89217b94_0_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5a89217b94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5a89217b94_0_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g5a89217b94_0_3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5a89217b94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5a89217b94_0_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g5a89217b94_0_4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587ca16253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587ca16253_0_7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g587ca16253_0_7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587ca16253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587ca16253_0_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g587ca16253_0_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5a89217b94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5a89217b94_0_5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g5a89217b94_0_5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587ca16253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587ca16253_0_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g587ca16253_0_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587ca16253_0_4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587ca16253_0_4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g587ca16253_0_4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g5a89217b94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" name="Google Shape;46;g5a89217b94_0_9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g5a89217b94_0_9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5a89217b94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5a89217b94_0_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g5a89217b94_0_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5a89217b94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5a89217b94_0_7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g5a89217b94_0_7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5ad3f76fb3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5ad3f76fb3_0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g5ad3f76fb3_0_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5a89217b94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5a89217b94_0_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g5a89217b94_0_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587ca16253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587ca16253_0_5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g587ca16253_0_5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5a91bb1a7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5a91bb1a71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g5a91bb1a71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5ad3f76fb3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5ad3f76fb3_0_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g5ad3f76fb3_0_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5a91bb1a71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5a91bb1a71_0_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g5a91bb1a71_0_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587ca16253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587ca16253_0_8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g587ca16253_0_8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587ca16253_0_2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587ca16253_0_28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g587ca16253_0_28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5a89217b94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5a89217b94_0_10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g5a89217b94_0_10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587ca16253_0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587ca16253_0_1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g587ca16253_0_13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587ca16253_0_1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587ca16253_0_19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g587ca16253_0_19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587ca16253_0_4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587ca16253_0_40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g587ca16253_0_40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587ca16253_0_3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587ca16253_0_3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" name="Google Shape;383;g587ca16253_0_3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587ca16253_0_3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587ca16253_0_3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g587ca16253_0_32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587ca16253_0_4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587ca16253_0_4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" name="Google Shape;399;g587ca16253_0_44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587ca16253_0_3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587ca16253_0_3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07;g587ca16253_0_33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5a91bb1a71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5a91bb1a71_0_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g5a91bb1a71_0_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587ca16253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587ca16253_0_1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g587ca16253_0_1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587ca16253_0_2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587ca16253_0_25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" name="Google Shape;434;g587ca16253_0_25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7" name="Google Shape;67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25" tIns="45650" rIns="91325" bIns="45650" anchor="t" anchorCtr="0">
            <a:noAutofit/>
          </a:bodyPr>
          <a:lstStyle/>
          <a:p>
            <a:pPr marL="165100" marR="0" lvl="0" indent="-165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"/>
              <a:t>If you haven’t heard of Zynga, you almost certainly have heard of at least one of our games</a:t>
            </a:r>
            <a:endParaRPr/>
          </a:p>
          <a:p>
            <a:pPr marL="165100" marR="0" lvl="0" indent="-165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"/>
              <a:t>We came to prominence on the Facebook platform with titles like Farmville and Words with Friends and Zynga Poker</a:t>
            </a:r>
            <a:endParaRPr/>
          </a:p>
          <a:p>
            <a:pPr marL="165100" marR="0" lvl="0" indent="-165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"/>
              <a:t>At a time when games were predominantly shipped in a box to a computer or console that may or may not be connected to the internet, we had the opportunity to pioneer Data-Driven Game Development - on Facebook, our games *HAD* to be online</a:t>
            </a:r>
            <a:endParaRPr/>
          </a:p>
          <a:p>
            <a:pPr marL="165100" marR="0" lvl="0" indent="-165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"/>
              <a:t>We could react, iterate and adapt at a speed never seen before - we might push 50 updates to a single game in a single day, A/B testing each component and responding in almost real-time to metric insights</a:t>
            </a:r>
            <a:endParaRPr/>
          </a:p>
          <a:p>
            <a:pPr marL="165100" marR="0" lvl="0" indent="-165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"/>
              <a:t>We’ve continued that philosophy as our players have migrated to mobile and broadened our strategy to include a diverse portfolio of over 50 titles, 85 million monthly users and $907 million in revenue in 2018</a:t>
            </a:r>
            <a:endParaRPr/>
          </a:p>
        </p:txBody>
      </p:sp>
      <p:sp>
        <p:nvSpPr>
          <p:cNvPr id="68" name="Google Shape;68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25" tIns="45650" rIns="91325" bIns="4565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Calibri"/>
              <a:buNone/>
            </a:pPr>
            <a:fld id="{00000000-1234-1234-1234-123412341234}" type="slidenum">
              <a:rPr lang="en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587ca16253_0_3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587ca16253_0_30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" name="Google Shape;442;g587ca16253_0_30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587ca16253_0_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587ca16253_0_16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17500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Roboto"/>
              <a:buChar char="•"/>
            </a:pPr>
            <a:r>
              <a:rPr lang="en" sz="14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rPr>
              <a:t>Core script that manages interaction with the backend</a:t>
            </a:r>
            <a:endParaRPr sz="1400"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Roboto"/>
              <a:buChar char="•"/>
            </a:pPr>
            <a:r>
              <a:rPr lang="en" sz="14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rPr>
              <a:t>Majority of package is static</a:t>
            </a:r>
            <a:endParaRPr sz="1400"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1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Roboto"/>
              <a:buChar char="•"/>
            </a:pPr>
            <a:r>
              <a:rPr lang="en" sz="14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rPr>
              <a:t>singleton -ish pattern, prevents searching the scene for the AM GameObject</a:t>
            </a:r>
            <a:endParaRPr sz="1400"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Roboto"/>
              <a:buChar char="•"/>
            </a:pPr>
            <a:r>
              <a:rPr lang="en" sz="14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rPr>
              <a:t>Firing the event needs to be asynchronous</a:t>
            </a:r>
            <a:endParaRPr sz="1400"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1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Roboto"/>
              <a:buChar char="•"/>
            </a:pPr>
            <a:r>
              <a:rPr lang="en" sz="14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rPr>
              <a:t>Leverage Unity’s Coroutine system</a:t>
            </a:r>
            <a:endParaRPr sz="1400"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1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Roboto"/>
              <a:buChar char="•"/>
            </a:pPr>
            <a:r>
              <a:rPr lang="en" sz="14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rPr>
              <a:t>Waaaaay out of scope to discuss here. It’s like multithreading. But not.</a:t>
            </a:r>
            <a:endParaRPr sz="1400"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Roboto"/>
              <a:buChar char="•"/>
            </a:pPr>
            <a:r>
              <a:rPr lang="en" sz="14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rPr>
              <a:t>We want to fire multiple types of event</a:t>
            </a:r>
            <a:endParaRPr sz="1400"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1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Roboto"/>
              <a:buChar char="•"/>
            </a:pPr>
            <a:r>
              <a:rPr lang="en" sz="14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rPr>
              <a:t>The changes are primarily in the data payload and endpoint</a:t>
            </a:r>
            <a:endParaRPr sz="1400"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1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Roboto"/>
              <a:buChar char="•"/>
            </a:pPr>
            <a:r>
              <a:rPr lang="en" sz="14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rPr>
              <a:t>Lots of code reuse possible here - maintainability++</a:t>
            </a:r>
            <a:endParaRPr sz="1400"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Roboto"/>
              <a:buChar char="•"/>
            </a:pPr>
            <a:r>
              <a:rPr lang="en" sz="14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rPr>
              <a:t>Note that in the case that the backend is unreachable, we could/should disable this whole system</a:t>
            </a:r>
            <a:endParaRPr sz="1400"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450" name="Google Shape;450;g587ca16253_0_16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41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587ca16253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587ca16253_0_16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g587ca16253_0_16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42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587ca16253_0_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587ca16253_0_17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" name="Google Shape;465;g587ca16253_0_17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43</a:t>
            </a:fld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587ca16253_0_1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587ca16253_0_18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17500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Roboto"/>
              <a:buChar char="•"/>
            </a:pPr>
            <a:r>
              <a:rPr lang="en" sz="14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rPr>
              <a:t>Unity physics system allows for triggering scripts based on collision</a:t>
            </a:r>
            <a:endParaRPr sz="1400"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1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Roboto"/>
              <a:buChar char="•"/>
            </a:pPr>
            <a:r>
              <a:rPr lang="en" sz="14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rPr>
              <a:t>Attach to the GO that has the collider/trigger</a:t>
            </a:r>
            <a:endParaRPr sz="1400"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Roboto"/>
              <a:buChar char="•"/>
            </a:pPr>
            <a:r>
              <a:rPr lang="en" sz="14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OnTriggerEnter() </a:t>
            </a:r>
            <a:r>
              <a:rPr lang="en" sz="14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rPr>
              <a:t>fires the appropriate piece of code</a:t>
            </a:r>
            <a:endParaRPr sz="1400"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Roboto"/>
              <a:buChar char="•"/>
            </a:pPr>
            <a:r>
              <a:rPr lang="en" sz="14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rPr>
              <a:t>Prepare a custom event payload, and transmit using the AM</a:t>
            </a:r>
            <a:endParaRPr sz="1400"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472" name="Google Shape;472;g587ca16253_0_18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44</a:t>
            </a:fld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5a91bb1a71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5a91bb1a71_0_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" name="Google Shape;479;g5a91bb1a71_0_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45</a:t>
            </a:fld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587ca16253_0_4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587ca16253_0_4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7" name="Google Shape;487;g587ca16253_0_42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46</a:t>
            </a:fld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587ca16253_0_2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587ca16253_0_20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Reasonably robust IDE for Python analysis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Allows visualization and code inline - and markdown if you want to add thorough explanations</a:t>
            </a:r>
            <a:endParaRPr/>
          </a:p>
        </p:txBody>
      </p:sp>
      <p:sp>
        <p:nvSpPr>
          <p:cNvPr id="495" name="Google Shape;495;g587ca16253_0_20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47</a:t>
            </a:fld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587ca16253_0_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587ca16253_0_20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g587ca16253_0_20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48</a:t>
            </a:fld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5a91bb1a71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5a91bb1a71_0_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g5a91bb1a71_0_2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49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57103e97ae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57103e97ae_0_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Raw Telemetry - this is an actual event being logged. Typically something happens in the game and a record of that is sent to our database. An example might be that a player has started the game.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stage of the hierarchy - Information. Having a bunch of session start events logged to a database isn’t very helpful. Typically there’s a process of what I call “refinement” - turning raw analytics-ore (data) into refined analytics-metal (information). For our session events we might perform an ETL process to validate we received all the session start events (no events logged without a corresponding session start), remove accidental duplicates, and roll up an aggregate view of how many sessions each player played on each day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That still doesn’t give us a proper understanding. We need to perform analysis to understand what this information is telling us about our game. Knowing that a player had five distinct sessions isn’t meaningful - is that a lot? Is that a problem? Does this person differ from the norm? Questions like this give us the insight to know what is actually happening inside the game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finally, we use that insight to make decisions. That might be relatively trivial - we decide that there are no problems! But we might need to take corrective action - and that might be as simple as creating a better plan for re-engaging users, or as complex as fundamentally rethinking a feature within the game because it isn’t driving the metrics we expected.</a:t>
            </a:r>
            <a:endParaRPr/>
          </a:p>
        </p:txBody>
      </p:sp>
      <p:sp>
        <p:nvSpPr>
          <p:cNvPr id="81" name="Google Shape;81;g57103e97ae_0_2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587ca16253_0_2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587ca16253_0_2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g587ca16253_0_23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50</a:t>
            </a:fld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587ca16253_0_2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587ca16253_0_2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" name="Google Shape;527;g587ca16253_0_24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51</a:t>
            </a:fld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587ca16253_0_2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Google Shape;534;g587ca16253_0_2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5" name="Google Shape;535;g587ca16253_0_22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52</a:t>
            </a:fld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587ca16253_0_3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587ca16253_0_35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3" name="Google Shape;543;g587ca16253_0_35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53</a:t>
            </a:fld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587ca16253_0_2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587ca16253_0_2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" name="Google Shape;551;g587ca16253_0_23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54</a:t>
            </a:fld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587ca16253_0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587ca16253_0_3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" name="Google Shape;560;g587ca16253_0_34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55</a:t>
            </a:fld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587ca16253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" name="Google Shape;567;g587ca16253_0_37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8" name="Google Shape;568;g587ca16253_0_37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56</a:t>
            </a:fld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587ca16253_0_3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5" name="Google Shape;575;g587ca16253_0_38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6" name="Google Shape;576;g587ca16253_0_38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58</a:t>
            </a:fld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587ca16253_0_3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587ca16253_0_39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4" name="Google Shape;584;g587ca16253_0_39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59</a:t>
            </a:fld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57430a1e49_1_6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g57430a1e49_1_69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3" name="Google Shape;593;g57430a1e49_1_69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60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587ca16253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587ca16253_0_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g587ca16253_0_4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587ca16253_0_1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587ca16253_0_15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g587ca16253_0_15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5a89217b94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5a89217b94_0_1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g5a89217b94_0_1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5a89217b94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5a89217b94_0_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g5a89217b94_0_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333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l" rtl="0">
              <a:spcBef>
                <a:spcPts val="0"/>
              </a:spcBef>
              <a:buNone/>
              <a:defRPr sz="1333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l" rtl="0">
              <a:spcBef>
                <a:spcPts val="0"/>
              </a:spcBef>
              <a:buNone/>
              <a:defRPr sz="1333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l" rtl="0">
              <a:spcBef>
                <a:spcPts val="0"/>
              </a:spcBef>
              <a:buNone/>
              <a:defRPr sz="1333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l" rtl="0">
              <a:spcBef>
                <a:spcPts val="0"/>
              </a:spcBef>
              <a:buNone/>
              <a:defRPr sz="1333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l" rtl="0">
              <a:spcBef>
                <a:spcPts val="0"/>
              </a:spcBef>
              <a:buNone/>
              <a:defRPr sz="1333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l" rtl="0">
              <a:spcBef>
                <a:spcPts val="0"/>
              </a:spcBef>
              <a:buNone/>
              <a:defRPr sz="1333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l" rtl="0">
              <a:spcBef>
                <a:spcPts val="0"/>
              </a:spcBef>
              <a:buNone/>
              <a:defRPr sz="1333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l" rtl="0">
              <a:spcBef>
                <a:spcPts val="0"/>
              </a:spcBef>
              <a:buNone/>
              <a:defRPr sz="1333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title"/>
          </p:nvPr>
        </p:nvSpPr>
        <p:spPr>
          <a:xfrm>
            <a:off x="1146811" y="2828929"/>
            <a:ext cx="10515600" cy="13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34300" rIns="34300" bIns="34300" anchor="ctr" anchorCtr="0"/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3000"/>
              <a:buNone/>
              <a:defRPr sz="3000" b="1" i="0" u="none" strike="noStrike" cap="none">
                <a:solidFill>
                  <a:srgbClr val="66666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"/>
              <a:buFont typeface="Arial"/>
              <a:buNone/>
              <a:defRPr sz="700"/>
            </a:lvl2pPr>
            <a:lvl3pPr lvl="2" rtl="0">
              <a:spcBef>
                <a:spcPts val="0"/>
              </a:spcBef>
              <a:spcAft>
                <a:spcPts val="0"/>
              </a:spcAft>
              <a:buSzPts val="500"/>
              <a:buFont typeface="Arial"/>
              <a:buNone/>
              <a:defRPr sz="700"/>
            </a:lvl3pPr>
            <a:lvl4pPr lvl="3" rtl="0">
              <a:spcBef>
                <a:spcPts val="0"/>
              </a:spcBef>
              <a:spcAft>
                <a:spcPts val="0"/>
              </a:spcAft>
              <a:buSzPts val="500"/>
              <a:buFont typeface="Arial"/>
              <a:buNone/>
              <a:defRPr sz="700"/>
            </a:lvl4pPr>
            <a:lvl5pPr lvl="4" rtl="0">
              <a:spcBef>
                <a:spcPts val="0"/>
              </a:spcBef>
              <a:spcAft>
                <a:spcPts val="0"/>
              </a:spcAft>
              <a:buSzPts val="500"/>
              <a:buFont typeface="Arial"/>
              <a:buNone/>
              <a:defRPr sz="700"/>
            </a:lvl5pPr>
            <a:lvl6pPr lvl="5" rtl="0">
              <a:spcBef>
                <a:spcPts val="0"/>
              </a:spcBef>
              <a:spcAft>
                <a:spcPts val="0"/>
              </a:spcAft>
              <a:buSzPts val="500"/>
              <a:buFont typeface="Arial"/>
              <a:buNone/>
              <a:defRPr sz="700"/>
            </a:lvl6pPr>
            <a:lvl7pPr lvl="6" rtl="0">
              <a:spcBef>
                <a:spcPts val="0"/>
              </a:spcBef>
              <a:spcAft>
                <a:spcPts val="0"/>
              </a:spcAft>
              <a:buSzPts val="500"/>
              <a:buFont typeface="Arial"/>
              <a:buNone/>
              <a:defRPr sz="700"/>
            </a:lvl7pPr>
            <a:lvl8pPr lvl="7" rtl="0">
              <a:spcBef>
                <a:spcPts val="0"/>
              </a:spcBef>
              <a:spcAft>
                <a:spcPts val="0"/>
              </a:spcAft>
              <a:buSzPts val="500"/>
              <a:buFont typeface="Arial"/>
              <a:buNone/>
              <a:defRPr sz="700"/>
            </a:lvl8pPr>
            <a:lvl9pPr lvl="8" rtl="0">
              <a:spcBef>
                <a:spcPts val="0"/>
              </a:spcBef>
              <a:spcAft>
                <a:spcPts val="0"/>
              </a:spcAft>
              <a:buSzPts val="500"/>
              <a:buFont typeface="Arial"/>
              <a:buNone/>
              <a:defRPr sz="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">
  <p:cSld name="TITLE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333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l" rtl="0">
              <a:spcBef>
                <a:spcPts val="0"/>
              </a:spcBef>
              <a:buNone/>
              <a:defRPr sz="1333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l" rtl="0">
              <a:spcBef>
                <a:spcPts val="0"/>
              </a:spcBef>
              <a:buNone/>
              <a:defRPr sz="1333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l" rtl="0">
              <a:spcBef>
                <a:spcPts val="0"/>
              </a:spcBef>
              <a:buNone/>
              <a:defRPr sz="1333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l" rtl="0">
              <a:spcBef>
                <a:spcPts val="0"/>
              </a:spcBef>
              <a:buNone/>
              <a:defRPr sz="1333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l" rtl="0">
              <a:spcBef>
                <a:spcPts val="0"/>
              </a:spcBef>
              <a:buNone/>
              <a:defRPr sz="1333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l" rtl="0">
              <a:spcBef>
                <a:spcPts val="0"/>
              </a:spcBef>
              <a:buNone/>
              <a:defRPr sz="1333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l" rtl="0">
              <a:spcBef>
                <a:spcPts val="0"/>
              </a:spcBef>
              <a:buNone/>
              <a:defRPr sz="1333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l" rtl="0">
              <a:spcBef>
                <a:spcPts val="0"/>
              </a:spcBef>
              <a:buNone/>
              <a:defRPr sz="1333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" name="Google Shape;18;p3"/>
          <p:cNvSpPr txBox="1"/>
          <p:nvPr/>
        </p:nvSpPr>
        <p:spPr>
          <a:xfrm>
            <a:off x="133" y="499935"/>
            <a:ext cx="12192000" cy="73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91969B"/>
              </a:buClr>
              <a:buSzPts val="3333"/>
              <a:buFont typeface="Roboto"/>
              <a:buNone/>
            </a:pPr>
            <a:r>
              <a:rPr lang="en" sz="3333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Slide Title</a:t>
            </a:r>
            <a:endParaRPr>
              <a:solidFill>
                <a:srgbClr val="666666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1429800" y="365125"/>
            <a:ext cx="93324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3600"/>
              <a:buFont typeface="Roboto"/>
              <a:buNone/>
              <a:defRPr sz="3600" b="0" i="0" u="none" strike="noStrike" cap="none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67"/>
              <a:buFont typeface="Arial"/>
              <a:buNone/>
              <a:defRPr sz="1867"/>
            </a:lvl2pPr>
            <a:lvl3pPr lvl="2" rtl="0">
              <a:spcBef>
                <a:spcPts val="0"/>
              </a:spcBef>
              <a:spcAft>
                <a:spcPts val="0"/>
              </a:spcAft>
              <a:buSzPts val="1867"/>
              <a:buFont typeface="Arial"/>
              <a:buNone/>
              <a:defRPr sz="1867"/>
            </a:lvl3pPr>
            <a:lvl4pPr lvl="3" rtl="0">
              <a:spcBef>
                <a:spcPts val="0"/>
              </a:spcBef>
              <a:spcAft>
                <a:spcPts val="0"/>
              </a:spcAft>
              <a:buSzPts val="1867"/>
              <a:buFont typeface="Arial"/>
              <a:buNone/>
              <a:defRPr sz="1867"/>
            </a:lvl4pPr>
            <a:lvl5pPr lvl="4" rtl="0">
              <a:spcBef>
                <a:spcPts val="0"/>
              </a:spcBef>
              <a:spcAft>
                <a:spcPts val="0"/>
              </a:spcAft>
              <a:buSzPts val="1867"/>
              <a:buFont typeface="Arial"/>
              <a:buNone/>
              <a:defRPr sz="1867"/>
            </a:lvl5pPr>
            <a:lvl6pPr lvl="5" rtl="0">
              <a:spcBef>
                <a:spcPts val="0"/>
              </a:spcBef>
              <a:spcAft>
                <a:spcPts val="0"/>
              </a:spcAft>
              <a:buSzPts val="1867"/>
              <a:buFont typeface="Arial"/>
              <a:buNone/>
              <a:defRPr sz="1867"/>
            </a:lvl6pPr>
            <a:lvl7pPr lvl="6" rtl="0">
              <a:spcBef>
                <a:spcPts val="0"/>
              </a:spcBef>
              <a:spcAft>
                <a:spcPts val="0"/>
              </a:spcAft>
              <a:buSzPts val="1867"/>
              <a:buFont typeface="Arial"/>
              <a:buNone/>
              <a:defRPr sz="1867"/>
            </a:lvl7pPr>
            <a:lvl8pPr lvl="7" rtl="0">
              <a:spcBef>
                <a:spcPts val="0"/>
              </a:spcBef>
              <a:spcAft>
                <a:spcPts val="0"/>
              </a:spcAft>
              <a:buSzPts val="1867"/>
              <a:buFont typeface="Arial"/>
              <a:buNone/>
              <a:defRPr sz="1867"/>
            </a:lvl8pPr>
            <a:lvl9pPr lvl="8" rtl="0">
              <a:spcBef>
                <a:spcPts val="0"/>
              </a:spcBef>
              <a:spcAft>
                <a:spcPts val="0"/>
              </a:spcAft>
              <a:buSzPts val="1867"/>
              <a:buFont typeface="Arial"/>
              <a:buNone/>
              <a:defRPr sz="1867"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371700" y="1825625"/>
            <a:ext cx="11448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999999"/>
              </a:buClr>
              <a:buSzPts val="2800"/>
              <a:buFont typeface="Roboto"/>
              <a:buChar char="•"/>
              <a:defRPr sz="2800" b="0" i="0" u="none" strike="noStrike" cap="none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Roboto"/>
              <a:buChar char="•"/>
              <a:defRPr sz="2400" b="0" i="0" u="none" strike="noStrike" cap="none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999999"/>
              </a:buClr>
              <a:buSzPts val="2000"/>
              <a:buFont typeface="Roboto"/>
              <a:buChar char="•"/>
              <a:defRPr sz="2000" b="0" i="0" u="none" strike="noStrike" cap="none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47154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999999"/>
              </a:buClr>
              <a:buSzPts val="1867"/>
              <a:buFont typeface="Roboto"/>
              <a:buChar char="•"/>
              <a:defRPr sz="1867" b="0" i="0" u="none" strike="noStrike" cap="none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47154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999999"/>
              </a:buClr>
              <a:buSzPts val="1867"/>
              <a:buFont typeface="Roboto"/>
              <a:buChar char="•"/>
              <a:defRPr sz="1867" b="0" i="0" u="none" strike="noStrike" cap="none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47154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999999"/>
              </a:buClr>
              <a:buSzPts val="1867"/>
              <a:buFont typeface="Roboto"/>
              <a:buChar char="•"/>
              <a:defRPr sz="1867" b="0" i="0" u="none" strike="noStrike" cap="none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47154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999999"/>
              </a:buClr>
              <a:buSzPts val="1867"/>
              <a:buFont typeface="Roboto"/>
              <a:buChar char="•"/>
              <a:defRPr sz="1867" b="0" i="0" u="none" strike="noStrike" cap="none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47154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999999"/>
              </a:buClr>
              <a:buSzPts val="1867"/>
              <a:buFont typeface="Roboto"/>
              <a:buChar char="•"/>
              <a:defRPr sz="1867" b="0" i="0" u="none" strike="noStrike" cap="none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47154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999999"/>
              </a:buClr>
              <a:buSzPts val="1867"/>
              <a:buFont typeface="Roboto"/>
              <a:buChar char="•"/>
              <a:defRPr sz="1867" b="0" i="0" u="none" strike="noStrike" cap="none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333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l" rtl="0">
              <a:spcBef>
                <a:spcPts val="0"/>
              </a:spcBef>
              <a:buNone/>
              <a:defRPr sz="1333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l" rtl="0">
              <a:spcBef>
                <a:spcPts val="0"/>
              </a:spcBef>
              <a:buNone/>
              <a:defRPr sz="1333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l" rtl="0">
              <a:spcBef>
                <a:spcPts val="0"/>
              </a:spcBef>
              <a:buNone/>
              <a:defRPr sz="1333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l" rtl="0">
              <a:spcBef>
                <a:spcPts val="0"/>
              </a:spcBef>
              <a:buNone/>
              <a:defRPr sz="1333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l" rtl="0">
              <a:spcBef>
                <a:spcPts val="0"/>
              </a:spcBef>
              <a:buNone/>
              <a:defRPr sz="1333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l" rtl="0">
              <a:spcBef>
                <a:spcPts val="0"/>
              </a:spcBef>
              <a:buNone/>
              <a:defRPr sz="1333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l" rtl="0">
              <a:spcBef>
                <a:spcPts val="0"/>
              </a:spcBef>
              <a:buNone/>
              <a:defRPr sz="1333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l" rtl="0">
              <a:spcBef>
                <a:spcPts val="0"/>
              </a:spcBef>
              <a:buNone/>
              <a:defRPr sz="1333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Panel">
  <p:cSld name="OBJECT_1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1429800" y="365125"/>
            <a:ext cx="93324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3600"/>
              <a:buFont typeface="Roboto"/>
              <a:buNone/>
              <a:defRPr sz="3600" b="0" i="0" u="none" strike="noStrike" cap="none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67"/>
              <a:buFont typeface="Arial"/>
              <a:buNone/>
              <a:defRPr sz="1867"/>
            </a:lvl2pPr>
            <a:lvl3pPr lvl="2" rtl="0">
              <a:spcBef>
                <a:spcPts val="0"/>
              </a:spcBef>
              <a:spcAft>
                <a:spcPts val="0"/>
              </a:spcAft>
              <a:buSzPts val="1867"/>
              <a:buFont typeface="Arial"/>
              <a:buNone/>
              <a:defRPr sz="1867"/>
            </a:lvl3pPr>
            <a:lvl4pPr lvl="3" rtl="0">
              <a:spcBef>
                <a:spcPts val="0"/>
              </a:spcBef>
              <a:spcAft>
                <a:spcPts val="0"/>
              </a:spcAft>
              <a:buSzPts val="1867"/>
              <a:buFont typeface="Arial"/>
              <a:buNone/>
              <a:defRPr sz="1867"/>
            </a:lvl4pPr>
            <a:lvl5pPr lvl="4" rtl="0">
              <a:spcBef>
                <a:spcPts val="0"/>
              </a:spcBef>
              <a:spcAft>
                <a:spcPts val="0"/>
              </a:spcAft>
              <a:buSzPts val="1867"/>
              <a:buFont typeface="Arial"/>
              <a:buNone/>
              <a:defRPr sz="1867"/>
            </a:lvl5pPr>
            <a:lvl6pPr lvl="5" rtl="0">
              <a:spcBef>
                <a:spcPts val="0"/>
              </a:spcBef>
              <a:spcAft>
                <a:spcPts val="0"/>
              </a:spcAft>
              <a:buSzPts val="1867"/>
              <a:buFont typeface="Arial"/>
              <a:buNone/>
              <a:defRPr sz="1867"/>
            </a:lvl6pPr>
            <a:lvl7pPr lvl="6" rtl="0">
              <a:spcBef>
                <a:spcPts val="0"/>
              </a:spcBef>
              <a:spcAft>
                <a:spcPts val="0"/>
              </a:spcAft>
              <a:buSzPts val="1867"/>
              <a:buFont typeface="Arial"/>
              <a:buNone/>
              <a:defRPr sz="1867"/>
            </a:lvl7pPr>
            <a:lvl8pPr lvl="7" rtl="0">
              <a:spcBef>
                <a:spcPts val="0"/>
              </a:spcBef>
              <a:spcAft>
                <a:spcPts val="0"/>
              </a:spcAft>
              <a:buSzPts val="1867"/>
              <a:buFont typeface="Arial"/>
              <a:buNone/>
              <a:defRPr sz="1867"/>
            </a:lvl8pPr>
            <a:lvl9pPr lvl="8" rtl="0">
              <a:spcBef>
                <a:spcPts val="0"/>
              </a:spcBef>
              <a:spcAft>
                <a:spcPts val="0"/>
              </a:spcAft>
              <a:buSzPts val="1867"/>
              <a:buFont typeface="Arial"/>
              <a:buNone/>
              <a:defRPr sz="1867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304800" y="1825625"/>
            <a:ext cx="5799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999999"/>
              </a:buClr>
              <a:buSzPts val="2800"/>
              <a:buFont typeface="Roboto"/>
              <a:buChar char="•"/>
              <a:defRPr sz="2800" b="0" i="0" u="none" strike="noStrike" cap="none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Roboto"/>
              <a:buChar char="•"/>
              <a:defRPr sz="2400" b="0" i="0" u="none" strike="noStrike" cap="none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999999"/>
              </a:buClr>
              <a:buSzPts val="2000"/>
              <a:buFont typeface="Roboto"/>
              <a:buChar char="•"/>
              <a:defRPr sz="2000" b="0" i="0" u="none" strike="noStrike" cap="none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47154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999999"/>
              </a:buClr>
              <a:buSzPts val="1867"/>
              <a:buFont typeface="Roboto"/>
              <a:buChar char="•"/>
              <a:defRPr sz="1867" b="0" i="0" u="none" strike="noStrike" cap="none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47154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999999"/>
              </a:buClr>
              <a:buSzPts val="1867"/>
              <a:buFont typeface="Roboto"/>
              <a:buChar char="•"/>
              <a:defRPr sz="1867" b="0" i="0" u="none" strike="noStrike" cap="none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47154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999999"/>
              </a:buClr>
              <a:buSzPts val="1867"/>
              <a:buFont typeface="Roboto"/>
              <a:buChar char="•"/>
              <a:defRPr sz="1867" b="0" i="0" u="none" strike="noStrike" cap="none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47154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999999"/>
              </a:buClr>
              <a:buSzPts val="1867"/>
              <a:buFont typeface="Roboto"/>
              <a:buChar char="•"/>
              <a:defRPr sz="1867" b="0" i="0" u="none" strike="noStrike" cap="none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47154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999999"/>
              </a:buClr>
              <a:buSzPts val="1867"/>
              <a:buFont typeface="Roboto"/>
              <a:buChar char="•"/>
              <a:defRPr sz="1867" b="0" i="0" u="none" strike="noStrike" cap="none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47154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999999"/>
              </a:buClr>
              <a:buSzPts val="1867"/>
              <a:buFont typeface="Roboto"/>
              <a:buChar char="•"/>
              <a:defRPr sz="1867" b="0" i="0" u="none" strike="noStrike" cap="none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333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l" rtl="0">
              <a:spcBef>
                <a:spcPts val="0"/>
              </a:spcBef>
              <a:buNone/>
              <a:defRPr sz="1333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l" rtl="0">
              <a:spcBef>
                <a:spcPts val="0"/>
              </a:spcBef>
              <a:buNone/>
              <a:defRPr sz="1333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l" rtl="0">
              <a:spcBef>
                <a:spcPts val="0"/>
              </a:spcBef>
              <a:buNone/>
              <a:defRPr sz="1333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l" rtl="0">
              <a:spcBef>
                <a:spcPts val="0"/>
              </a:spcBef>
              <a:buNone/>
              <a:defRPr sz="1333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l" rtl="0">
              <a:spcBef>
                <a:spcPts val="0"/>
              </a:spcBef>
              <a:buNone/>
              <a:defRPr sz="1333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l" rtl="0">
              <a:spcBef>
                <a:spcPts val="0"/>
              </a:spcBef>
              <a:buNone/>
              <a:defRPr sz="1333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l" rtl="0">
              <a:spcBef>
                <a:spcPts val="0"/>
              </a:spcBef>
              <a:buNone/>
              <a:defRPr sz="1333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l" rtl="0">
              <a:spcBef>
                <a:spcPts val="0"/>
              </a:spcBef>
              <a:buNone/>
              <a:defRPr sz="1333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2"/>
          </p:nvPr>
        </p:nvSpPr>
        <p:spPr>
          <a:xfrm>
            <a:off x="6095700" y="1825625"/>
            <a:ext cx="58671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999999"/>
              </a:buClr>
              <a:buSzPts val="2800"/>
              <a:buFont typeface="Roboto"/>
              <a:buChar char="•"/>
              <a:defRPr sz="2800" b="0" i="0" u="none" strike="noStrike" cap="none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Roboto"/>
              <a:buChar char="•"/>
              <a:defRPr sz="2400" b="0" i="0" u="none" strike="noStrike" cap="none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999999"/>
              </a:buClr>
              <a:buSzPts val="2000"/>
              <a:buFont typeface="Roboto"/>
              <a:buChar char="•"/>
              <a:defRPr sz="2000" b="0" i="0" u="none" strike="noStrike" cap="none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47154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999999"/>
              </a:buClr>
              <a:buSzPts val="1867"/>
              <a:buFont typeface="Roboto"/>
              <a:buChar char="•"/>
              <a:defRPr sz="1867" b="0" i="0" u="none" strike="noStrike" cap="none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47154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999999"/>
              </a:buClr>
              <a:buSzPts val="1867"/>
              <a:buFont typeface="Roboto"/>
              <a:buChar char="•"/>
              <a:defRPr sz="1867" b="0" i="0" u="none" strike="noStrike" cap="none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47154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999999"/>
              </a:buClr>
              <a:buSzPts val="1867"/>
              <a:buFont typeface="Roboto"/>
              <a:buChar char="•"/>
              <a:defRPr sz="1867" b="0" i="0" u="none" strike="noStrike" cap="none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47154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999999"/>
              </a:buClr>
              <a:buSzPts val="1867"/>
              <a:buFont typeface="Roboto"/>
              <a:buChar char="•"/>
              <a:defRPr sz="1867" b="0" i="0" u="none" strike="noStrike" cap="none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47154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999999"/>
              </a:buClr>
              <a:buSzPts val="1867"/>
              <a:buFont typeface="Roboto"/>
              <a:buChar char="•"/>
              <a:defRPr sz="1867" b="0" i="0" u="none" strike="noStrike" cap="none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47154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999999"/>
              </a:buClr>
              <a:buSzPts val="1867"/>
              <a:buFont typeface="Roboto"/>
              <a:buChar char="•"/>
              <a:defRPr sz="1867" b="0" i="0" u="none" strike="noStrike" cap="none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ing">
  <p:cSld name="Heading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6"/>
          <p:cNvPicPr preferRelativeResize="0"/>
          <p:nvPr/>
        </p:nvPicPr>
        <p:blipFill rotWithShape="1">
          <a:blip r:embed="rId2">
            <a:alphaModFix/>
          </a:blip>
          <a:srcRect l="2528" t="4778" r="15898" b="8632"/>
          <a:stretch/>
        </p:blipFill>
        <p:spPr>
          <a:xfrm>
            <a:off x="4233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6"/>
          <p:cNvSpPr/>
          <p:nvPr/>
        </p:nvSpPr>
        <p:spPr>
          <a:xfrm>
            <a:off x="0" y="1191229"/>
            <a:ext cx="4714400" cy="4715200"/>
          </a:xfrm>
          <a:prstGeom prst="ellipse">
            <a:avLst/>
          </a:prstGeom>
          <a:solidFill>
            <a:srgbClr val="F94151"/>
          </a:solidFill>
          <a:ln w="25400" cap="flat" cmpd="sng">
            <a:solidFill>
              <a:srgbClr val="91969B">
                <a:alpha val="0"/>
              </a:srgbClr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267">
              <a:solidFill>
                <a:srgbClr val="91969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1" name="Google Shape;31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67671" y="2177034"/>
            <a:ext cx="776031" cy="767981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6"/>
          <p:cNvSpPr txBox="1">
            <a:spLocks noGrp="1"/>
          </p:cNvSpPr>
          <p:nvPr>
            <p:ph type="title"/>
          </p:nvPr>
        </p:nvSpPr>
        <p:spPr>
          <a:xfrm>
            <a:off x="508000" y="3100122"/>
            <a:ext cx="3708400" cy="14972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34300" rIns="34300" bIns="34300" anchor="ctr" anchorCtr="0"/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75"/>
              <a:buFont typeface="Roboto"/>
              <a:buNone/>
              <a:defRPr sz="23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"/>
              <a:buFont typeface="Arial"/>
              <a:buNone/>
              <a:defRPr sz="700"/>
            </a:lvl2pPr>
            <a:lvl3pPr lvl="2" rtl="0">
              <a:spcBef>
                <a:spcPts val="0"/>
              </a:spcBef>
              <a:spcAft>
                <a:spcPts val="0"/>
              </a:spcAft>
              <a:buSzPts val="500"/>
              <a:buFont typeface="Arial"/>
              <a:buNone/>
              <a:defRPr sz="700"/>
            </a:lvl3pPr>
            <a:lvl4pPr lvl="3" rtl="0">
              <a:spcBef>
                <a:spcPts val="0"/>
              </a:spcBef>
              <a:spcAft>
                <a:spcPts val="0"/>
              </a:spcAft>
              <a:buSzPts val="500"/>
              <a:buFont typeface="Arial"/>
              <a:buNone/>
              <a:defRPr sz="700"/>
            </a:lvl4pPr>
            <a:lvl5pPr lvl="4" rtl="0">
              <a:spcBef>
                <a:spcPts val="0"/>
              </a:spcBef>
              <a:spcAft>
                <a:spcPts val="0"/>
              </a:spcAft>
              <a:buSzPts val="500"/>
              <a:buFont typeface="Arial"/>
              <a:buNone/>
              <a:defRPr sz="700"/>
            </a:lvl5pPr>
            <a:lvl6pPr lvl="5" rtl="0">
              <a:spcBef>
                <a:spcPts val="0"/>
              </a:spcBef>
              <a:spcAft>
                <a:spcPts val="0"/>
              </a:spcAft>
              <a:buSzPts val="500"/>
              <a:buFont typeface="Arial"/>
              <a:buNone/>
              <a:defRPr sz="700"/>
            </a:lvl6pPr>
            <a:lvl7pPr lvl="6" rtl="0">
              <a:spcBef>
                <a:spcPts val="0"/>
              </a:spcBef>
              <a:spcAft>
                <a:spcPts val="0"/>
              </a:spcAft>
              <a:buSzPts val="500"/>
              <a:buFont typeface="Arial"/>
              <a:buNone/>
              <a:defRPr sz="700"/>
            </a:lvl7pPr>
            <a:lvl8pPr lvl="7" rtl="0">
              <a:spcBef>
                <a:spcPts val="0"/>
              </a:spcBef>
              <a:spcAft>
                <a:spcPts val="0"/>
              </a:spcAft>
              <a:buSzPts val="500"/>
              <a:buFont typeface="Arial"/>
              <a:buNone/>
              <a:defRPr sz="700"/>
            </a:lvl8pPr>
            <a:lvl9pPr lvl="8" rtl="0">
              <a:spcBef>
                <a:spcPts val="0"/>
              </a:spcBef>
              <a:spcAft>
                <a:spcPts val="0"/>
              </a:spcAft>
              <a:buSzPts val="500"/>
              <a:buFont typeface="Arial"/>
              <a:buNone/>
              <a:defRPr sz="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365129"/>
            <a:ext cx="10515600" cy="13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34300" rIns="34300" bIns="343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75"/>
              <a:buFont typeface="Roboto"/>
              <a:buNone/>
              <a:defRPr sz="2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"/>
              <a:buFont typeface="Arial"/>
              <a:buNone/>
              <a:defRPr sz="700"/>
            </a:lvl2pPr>
            <a:lvl3pPr lvl="2" rtl="0">
              <a:spcBef>
                <a:spcPts val="0"/>
              </a:spcBef>
              <a:spcAft>
                <a:spcPts val="0"/>
              </a:spcAft>
              <a:buSzPts val="500"/>
              <a:buFont typeface="Arial"/>
              <a:buNone/>
              <a:defRPr sz="700"/>
            </a:lvl3pPr>
            <a:lvl4pPr lvl="3" rtl="0">
              <a:spcBef>
                <a:spcPts val="0"/>
              </a:spcBef>
              <a:spcAft>
                <a:spcPts val="0"/>
              </a:spcAft>
              <a:buSzPts val="500"/>
              <a:buFont typeface="Arial"/>
              <a:buNone/>
              <a:defRPr sz="700"/>
            </a:lvl4pPr>
            <a:lvl5pPr lvl="4" rtl="0">
              <a:spcBef>
                <a:spcPts val="0"/>
              </a:spcBef>
              <a:spcAft>
                <a:spcPts val="0"/>
              </a:spcAft>
              <a:buSzPts val="500"/>
              <a:buFont typeface="Arial"/>
              <a:buNone/>
              <a:defRPr sz="700"/>
            </a:lvl5pPr>
            <a:lvl6pPr lvl="5" rtl="0">
              <a:spcBef>
                <a:spcPts val="0"/>
              </a:spcBef>
              <a:spcAft>
                <a:spcPts val="0"/>
              </a:spcAft>
              <a:buSzPts val="500"/>
              <a:buFont typeface="Arial"/>
              <a:buNone/>
              <a:defRPr sz="700"/>
            </a:lvl6pPr>
            <a:lvl7pPr lvl="6" rtl="0">
              <a:spcBef>
                <a:spcPts val="0"/>
              </a:spcBef>
              <a:spcAft>
                <a:spcPts val="0"/>
              </a:spcAft>
              <a:buSzPts val="500"/>
              <a:buFont typeface="Arial"/>
              <a:buNone/>
              <a:defRPr sz="700"/>
            </a:lvl7pPr>
            <a:lvl8pPr lvl="7" rtl="0">
              <a:spcBef>
                <a:spcPts val="0"/>
              </a:spcBef>
              <a:spcAft>
                <a:spcPts val="0"/>
              </a:spcAft>
              <a:buSzPts val="500"/>
              <a:buFont typeface="Arial"/>
              <a:buNone/>
              <a:defRPr sz="700"/>
            </a:lvl8pPr>
            <a:lvl9pPr lvl="8" rtl="0">
              <a:spcBef>
                <a:spcPts val="0"/>
              </a:spcBef>
              <a:spcAft>
                <a:spcPts val="0"/>
              </a:spcAft>
              <a:buSzPts val="500"/>
              <a:buFont typeface="Arial"/>
              <a:buNone/>
              <a:defRPr sz="7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34300" rIns="34300" bIns="34300" anchor="t" anchorCtr="0"/>
          <a:lstStyle>
            <a:lvl1pPr marL="457200" marR="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pic>
        <p:nvPicPr>
          <p:cNvPr id="12" name="Google Shape;12;p1" descr="Zynga_Snipe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-2892" y="-5821"/>
            <a:ext cx="1833384" cy="1870052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hyperlink" Target="https://www.docker.com/" TargetMode="External"/><Relationship Id="rId7" Type="http://schemas.openxmlformats.org/officeDocument/2006/relationships/hyperlink" Target="https://github.com/LukeDicken/GameAIWorkshop2019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desktop.github.com/" TargetMode="External"/><Relationship Id="rId11" Type="http://schemas.openxmlformats.org/officeDocument/2006/relationships/image" Target="../media/image7.png"/><Relationship Id="rId5" Type="http://schemas.openxmlformats.org/officeDocument/2006/relationships/hyperlink" Target="https://store.unity.com/download-nuo" TargetMode="External"/><Relationship Id="rId10" Type="http://schemas.openxmlformats.org/officeDocument/2006/relationships/image" Target="../media/image6.png"/><Relationship Id="rId4" Type="http://schemas.openxmlformats.org/officeDocument/2006/relationships/hyperlink" Target="https://www.jetbrains.com/pycharm/" TargetMode="External"/><Relationship Id="rId9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3.jpg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hyperlink" Target="https://www.docker.com/" TargetMode="External"/><Relationship Id="rId7" Type="http://schemas.openxmlformats.org/officeDocument/2006/relationships/hyperlink" Target="https://github.com/LukeDicken/GameAIWorkshop2019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desktop.github.com/" TargetMode="External"/><Relationship Id="rId11" Type="http://schemas.openxmlformats.org/officeDocument/2006/relationships/image" Target="../media/image7.png"/><Relationship Id="rId5" Type="http://schemas.openxmlformats.org/officeDocument/2006/relationships/hyperlink" Target="https://store.unity.com/download-nuo" TargetMode="External"/><Relationship Id="rId10" Type="http://schemas.openxmlformats.org/officeDocument/2006/relationships/image" Target="../media/image6.png"/><Relationship Id="rId4" Type="http://schemas.openxmlformats.org/officeDocument/2006/relationships/hyperlink" Target="https://www.jetbrains.com/pycharm/" TargetMode="External"/><Relationship Id="rId9" Type="http://schemas.openxmlformats.org/officeDocument/2006/relationships/image" Target="../media/image5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://igdafoundation.org/" TargetMode="External"/><Relationship Id="rId4" Type="http://schemas.openxmlformats.org/officeDocument/2006/relationships/hyperlink" Target="http://twitch.tv/gameaishow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3" Type="http://schemas.openxmlformats.org/officeDocument/2006/relationships/image" Target="../media/image9.jpg"/><Relationship Id="rId7" Type="http://schemas.openxmlformats.org/officeDocument/2006/relationships/image" Target="../media/image1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jpg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://igdafoundation.org/" TargetMode="External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mailto:ldicken@zynga.com" TargetMode="External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analytics.zynga.com/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oogle Shape;37;p7"/>
          <p:cNvPicPr preferRelativeResize="0"/>
          <p:nvPr/>
        </p:nvPicPr>
        <p:blipFill rotWithShape="1">
          <a:blip r:embed="rId3">
            <a:alphaModFix/>
          </a:blip>
          <a:srcRect l="2528" t="4778" r="15898" b="8632"/>
          <a:stretch/>
        </p:blipFill>
        <p:spPr>
          <a:xfrm>
            <a:off x="4233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7"/>
          <p:cNvSpPr/>
          <p:nvPr/>
        </p:nvSpPr>
        <p:spPr>
          <a:xfrm>
            <a:off x="0" y="1191229"/>
            <a:ext cx="4714400" cy="4715200"/>
          </a:xfrm>
          <a:prstGeom prst="ellipse">
            <a:avLst/>
          </a:prstGeom>
          <a:solidFill>
            <a:srgbClr val="F94151"/>
          </a:solidFill>
          <a:ln w="25400" cap="flat" cmpd="sng">
            <a:solidFill>
              <a:srgbClr val="91969B">
                <a:alpha val="0"/>
              </a:srgbClr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267">
              <a:solidFill>
                <a:srgbClr val="91969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9" name="Google Shape;39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967671" y="2177034"/>
            <a:ext cx="776031" cy="767981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7"/>
          <p:cNvSpPr/>
          <p:nvPr/>
        </p:nvSpPr>
        <p:spPr>
          <a:xfrm>
            <a:off x="779044" y="2874959"/>
            <a:ext cx="3155600" cy="5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121850" rIns="243750" bIns="12185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33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7"/>
          <p:cNvSpPr/>
          <p:nvPr/>
        </p:nvSpPr>
        <p:spPr>
          <a:xfrm>
            <a:off x="779032" y="2874964"/>
            <a:ext cx="3155600" cy="5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121850" rIns="243750" bIns="12185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33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7"/>
          <p:cNvSpPr txBox="1"/>
          <p:nvPr/>
        </p:nvSpPr>
        <p:spPr>
          <a:xfrm>
            <a:off x="0" y="2960051"/>
            <a:ext cx="4714500" cy="16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121850" rIns="243750" bIns="12185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>
                <a:solidFill>
                  <a:srgbClr val="FFFFFF"/>
                </a:solidFill>
              </a:rPr>
              <a:t>From Telemetry to Insights to Decisions</a:t>
            </a:r>
            <a:endParaRPr sz="3200" b="1">
              <a:solidFill>
                <a:srgbClr val="FFFFFF"/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rgbClr val="FFFFFF"/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i="1">
                <a:solidFill>
                  <a:srgbClr val="FFFFFF"/>
                </a:solidFill>
              </a:rPr>
              <a:t>Dr Luke Dicken</a:t>
            </a:r>
            <a:endParaRPr sz="2400" i="1">
              <a:solidFill>
                <a:srgbClr val="FFFFFF"/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i="1">
                <a:solidFill>
                  <a:srgbClr val="FFFFFF"/>
                </a:solidFill>
              </a:rPr>
              <a:t>Director of Applied AI</a:t>
            </a:r>
            <a:endParaRPr sz="2400" i="1">
              <a:solidFill>
                <a:srgbClr val="FFFFFF"/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i="1">
                <a:solidFill>
                  <a:srgbClr val="FFFFFF"/>
                </a:solidFill>
              </a:rPr>
              <a:t>Zynga Inc</a:t>
            </a:r>
            <a:endParaRPr sz="2400" i="1">
              <a:solidFill>
                <a:srgbClr val="FFFFFF"/>
              </a:solidFill>
            </a:endParaRPr>
          </a:p>
        </p:txBody>
      </p:sp>
      <p:sp>
        <p:nvSpPr>
          <p:cNvPr id="43" name="Google Shape;43;p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333">
                <a:solidFill>
                  <a:srgbClr val="91969B"/>
                </a:solidFill>
                <a:latin typeface="Roboto"/>
                <a:ea typeface="Roboto"/>
                <a:cs typeface="Roboto"/>
                <a:sym typeface="Roboto"/>
              </a:rPr>
              <a:t>1</a:t>
            </a:fld>
            <a:endParaRPr sz="1333">
              <a:solidFill>
                <a:srgbClr val="91969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152" name="Google Shape;152;p16"/>
          <p:cNvSpPr txBox="1">
            <a:spLocks noGrp="1"/>
          </p:cNvSpPr>
          <p:nvPr>
            <p:ph type="title"/>
          </p:nvPr>
        </p:nvSpPr>
        <p:spPr>
          <a:xfrm>
            <a:off x="1429800" y="365125"/>
            <a:ext cx="9332400" cy="13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 Players Play Your Game?</a:t>
            </a:r>
            <a:endParaRPr/>
          </a:p>
        </p:txBody>
      </p:sp>
      <p:pic>
        <p:nvPicPr>
          <p:cNvPr id="153" name="Google Shape;15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0050" y="2289400"/>
            <a:ext cx="5605598" cy="3469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58048" y="2414450"/>
            <a:ext cx="5905351" cy="32198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7"/>
          <p:cNvSpPr txBox="1">
            <a:spLocks noGrp="1"/>
          </p:cNvSpPr>
          <p:nvPr>
            <p:ph type="title"/>
          </p:nvPr>
        </p:nvSpPr>
        <p:spPr>
          <a:xfrm>
            <a:off x="1429800" y="365125"/>
            <a:ext cx="9332400" cy="13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Better Way</a:t>
            </a:r>
            <a:endParaRPr/>
          </a:p>
        </p:txBody>
      </p:sp>
      <p:sp>
        <p:nvSpPr>
          <p:cNvPr id="161" name="Google Shape;161;p1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pic>
        <p:nvPicPr>
          <p:cNvPr id="162" name="Google Shape;16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8417" y="1843225"/>
            <a:ext cx="3215167" cy="4862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8"/>
          <p:cNvSpPr txBox="1">
            <a:spLocks noGrp="1"/>
          </p:cNvSpPr>
          <p:nvPr>
            <p:ph type="title"/>
          </p:nvPr>
        </p:nvSpPr>
        <p:spPr>
          <a:xfrm>
            <a:off x="1429800" y="365125"/>
            <a:ext cx="9332400" cy="13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take a REST</a:t>
            </a:r>
            <a:endParaRPr/>
          </a:p>
        </p:txBody>
      </p:sp>
      <p:sp>
        <p:nvSpPr>
          <p:cNvPr id="169" name="Google Shape;169;p1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pic>
        <p:nvPicPr>
          <p:cNvPr id="170" name="Google Shape;17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9200" y="1873750"/>
            <a:ext cx="9753600" cy="383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9"/>
          <p:cNvSpPr txBox="1">
            <a:spLocks noGrp="1"/>
          </p:cNvSpPr>
          <p:nvPr>
            <p:ph type="title"/>
          </p:nvPr>
        </p:nvSpPr>
        <p:spPr>
          <a:xfrm>
            <a:off x="1429800" y="365125"/>
            <a:ext cx="9332400" cy="13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Basics</a:t>
            </a:r>
            <a:endParaRPr/>
          </a:p>
        </p:txBody>
      </p:sp>
      <p:sp>
        <p:nvSpPr>
          <p:cNvPr id="177" name="Google Shape;177;p1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178" name="Google Shape;178;p19"/>
          <p:cNvSpPr/>
          <p:nvPr/>
        </p:nvSpPr>
        <p:spPr>
          <a:xfrm>
            <a:off x="1661925" y="1953400"/>
            <a:ext cx="5626800" cy="3693600"/>
          </a:xfrm>
          <a:prstGeom prst="roundRect">
            <a:avLst>
              <a:gd name="adj" fmla="val 16667"/>
            </a:avLst>
          </a:prstGeom>
          <a:solidFill>
            <a:srgbClr val="9FC5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UnityEngine</a:t>
            </a:r>
            <a:endParaRPr/>
          </a:p>
        </p:txBody>
      </p:sp>
      <p:sp>
        <p:nvSpPr>
          <p:cNvPr id="179" name="Google Shape;179;p19"/>
          <p:cNvSpPr/>
          <p:nvPr/>
        </p:nvSpPr>
        <p:spPr>
          <a:xfrm>
            <a:off x="1819975" y="3042125"/>
            <a:ext cx="2665500" cy="20553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Game Logic Stuff</a:t>
            </a:r>
            <a:endParaRPr/>
          </a:p>
        </p:txBody>
      </p:sp>
      <p:sp>
        <p:nvSpPr>
          <p:cNvPr id="180" name="Google Shape;180;p19"/>
          <p:cNvSpPr/>
          <p:nvPr/>
        </p:nvSpPr>
        <p:spPr>
          <a:xfrm>
            <a:off x="5076225" y="3652625"/>
            <a:ext cx="1831800" cy="8343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Analytics Package</a:t>
            </a:r>
            <a:endParaRPr/>
          </a:p>
        </p:txBody>
      </p:sp>
      <p:cxnSp>
        <p:nvCxnSpPr>
          <p:cNvPr id="181" name="Google Shape;181;p19"/>
          <p:cNvCxnSpPr>
            <a:stCxn id="179" idx="0"/>
            <a:endCxn id="180" idx="0"/>
          </p:cNvCxnSpPr>
          <p:nvPr/>
        </p:nvCxnSpPr>
        <p:spPr>
          <a:xfrm rot="-5400000" flipH="1">
            <a:off x="4267225" y="1927625"/>
            <a:ext cx="610500" cy="2839500"/>
          </a:xfrm>
          <a:prstGeom prst="curvedConnector3">
            <a:avLst>
              <a:gd name="adj1" fmla="val -39005"/>
            </a:avLst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82" name="Google Shape;182;p19"/>
          <p:cNvSpPr/>
          <p:nvPr/>
        </p:nvSpPr>
        <p:spPr>
          <a:xfrm>
            <a:off x="10470150" y="2579200"/>
            <a:ext cx="1403100" cy="2442000"/>
          </a:xfrm>
          <a:prstGeom prst="roundRect">
            <a:avLst>
              <a:gd name="adj" fmla="val 16667"/>
            </a:avLst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Backend Blackbox</a:t>
            </a:r>
            <a:endParaRPr b="1"/>
          </a:p>
        </p:txBody>
      </p:sp>
      <p:cxnSp>
        <p:nvCxnSpPr>
          <p:cNvPr id="183" name="Google Shape;183;p19"/>
          <p:cNvCxnSpPr>
            <a:stCxn id="180" idx="2"/>
            <a:endCxn id="182" idx="1"/>
          </p:cNvCxnSpPr>
          <p:nvPr/>
        </p:nvCxnSpPr>
        <p:spPr>
          <a:xfrm rot="-5400000">
            <a:off x="7887825" y="1904525"/>
            <a:ext cx="686700" cy="4478100"/>
          </a:xfrm>
          <a:prstGeom prst="curvedConnector4">
            <a:avLst>
              <a:gd name="adj1" fmla="val -34677"/>
              <a:gd name="adj2" fmla="val 60226"/>
            </a:avLst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84" name="Google Shape;184;p19"/>
          <p:cNvSpPr/>
          <p:nvPr/>
        </p:nvSpPr>
        <p:spPr>
          <a:xfrm>
            <a:off x="5097700" y="1607650"/>
            <a:ext cx="1546500" cy="1221000"/>
          </a:xfrm>
          <a:prstGeom prst="wedgeRoundRectCallout">
            <a:avLst>
              <a:gd name="adj1" fmla="val -33550"/>
              <a:gd name="adj2" fmla="val 62502"/>
              <a:gd name="adj3" fmla="val 0"/>
            </a:avLst>
          </a:prstGeom>
          <a:solidFill>
            <a:srgbClr val="E6913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Hey! A thing happened in the game!</a:t>
            </a:r>
            <a:endParaRPr/>
          </a:p>
        </p:txBody>
      </p:sp>
      <p:sp>
        <p:nvSpPr>
          <p:cNvPr id="185" name="Google Shape;185;p19"/>
          <p:cNvSpPr/>
          <p:nvPr/>
        </p:nvSpPr>
        <p:spPr>
          <a:xfrm>
            <a:off x="8220375" y="4641275"/>
            <a:ext cx="1939500" cy="1627800"/>
          </a:xfrm>
          <a:prstGeom prst="wedgeRoundRectCallout">
            <a:avLst>
              <a:gd name="adj1" fmla="val -27276"/>
              <a:gd name="adj2" fmla="val -62452"/>
              <a:gd name="adj3" fmla="val 0"/>
            </a:avLst>
          </a:prstGeom>
          <a:solidFill>
            <a:srgbClr val="E6913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Dear backend. An event occurred and here is the formal paperwork about it: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{“PlayerID”:......... }</a:t>
            </a:r>
            <a:endParaRPr/>
          </a:p>
        </p:txBody>
      </p:sp>
      <p:sp>
        <p:nvSpPr>
          <p:cNvPr id="186" name="Google Shape;186;p19"/>
          <p:cNvSpPr/>
          <p:nvPr/>
        </p:nvSpPr>
        <p:spPr>
          <a:xfrm>
            <a:off x="7663100" y="1055775"/>
            <a:ext cx="2219700" cy="1853700"/>
          </a:xfrm>
          <a:prstGeom prst="wedgeRoundRectCallout">
            <a:avLst>
              <a:gd name="adj1" fmla="val -33550"/>
              <a:gd name="adj2" fmla="val 62502"/>
              <a:gd name="adj3" fmla="val 0"/>
            </a:avLst>
          </a:prstGeom>
          <a:solidFill>
            <a:srgbClr val="E6913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Hey backend let me tell you about this cool thing that just happened in my game and let’s work out all the details you need to know right now</a:t>
            </a:r>
            <a:endParaRPr/>
          </a:p>
        </p:txBody>
      </p:sp>
      <p:cxnSp>
        <p:nvCxnSpPr>
          <p:cNvPr id="187" name="Google Shape;187;p19"/>
          <p:cNvCxnSpPr>
            <a:stCxn id="179" idx="0"/>
            <a:endCxn id="182" idx="1"/>
          </p:cNvCxnSpPr>
          <p:nvPr/>
        </p:nvCxnSpPr>
        <p:spPr>
          <a:xfrm rot="-5400000" flipH="1">
            <a:off x="6432325" y="-237475"/>
            <a:ext cx="758100" cy="7317300"/>
          </a:xfrm>
          <a:prstGeom prst="curvedConnector4">
            <a:avLst>
              <a:gd name="adj1" fmla="val -31411"/>
              <a:gd name="adj2" fmla="val 68940"/>
            </a:avLst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0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10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00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0"/>
          <p:cNvSpPr txBox="1">
            <a:spLocks noGrp="1"/>
          </p:cNvSpPr>
          <p:nvPr>
            <p:ph type="title"/>
          </p:nvPr>
        </p:nvSpPr>
        <p:spPr>
          <a:xfrm>
            <a:off x="1146811" y="2828929"/>
            <a:ext cx="10515600" cy="1325700"/>
          </a:xfrm>
          <a:prstGeom prst="rect">
            <a:avLst/>
          </a:prstGeom>
        </p:spPr>
        <p:txBody>
          <a:bodyPr spcFirstLastPara="1" wrap="square" lIns="34300" tIns="34300" rIns="34300" bIns="343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Ingestion</a:t>
            </a:r>
            <a:endParaRPr/>
          </a:p>
        </p:txBody>
      </p:sp>
      <p:sp>
        <p:nvSpPr>
          <p:cNvPr id="194" name="Google Shape;194;p2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1"/>
          <p:cNvSpPr txBox="1">
            <a:spLocks noGrp="1"/>
          </p:cNvSpPr>
          <p:nvPr>
            <p:ph type="title"/>
          </p:nvPr>
        </p:nvSpPr>
        <p:spPr>
          <a:xfrm>
            <a:off x="1429800" y="365125"/>
            <a:ext cx="9332400" cy="13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Sidebar - Docker</a:t>
            </a:r>
            <a:endParaRPr/>
          </a:p>
        </p:txBody>
      </p:sp>
      <p:sp>
        <p:nvSpPr>
          <p:cNvPr id="201" name="Google Shape;201;p21"/>
          <p:cNvSpPr txBox="1">
            <a:spLocks noGrp="1"/>
          </p:cNvSpPr>
          <p:nvPr>
            <p:ph type="body" idx="1"/>
          </p:nvPr>
        </p:nvSpPr>
        <p:spPr>
          <a:xfrm>
            <a:off x="371700" y="1825625"/>
            <a:ext cx="11448600" cy="43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06400" algn="l" rtl="0">
              <a:spcBef>
                <a:spcPts val="1067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Impossible to over-emphasize how important this tool is in industry</a:t>
            </a:r>
            <a:endParaRPr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“Build once, run anywhere”</a:t>
            </a:r>
            <a:endParaRPr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Containers provide host-agnostic lightweight “mini virtual machines”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Docker people would freak out at me using the V M words...</a:t>
            </a:r>
            <a:endParaRPr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"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Dockerfile</a:t>
            </a:r>
            <a:r>
              <a:rPr lang="en"/>
              <a:t> is core component</a:t>
            </a:r>
            <a:endParaRPr/>
          </a:p>
        </p:txBody>
      </p:sp>
      <p:sp>
        <p:nvSpPr>
          <p:cNvPr id="202" name="Google Shape;202;p2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sp>
        <p:nvSpPr>
          <p:cNvPr id="209" name="Google Shape;209;p22"/>
          <p:cNvSpPr txBox="1">
            <a:spLocks noGrp="1"/>
          </p:cNvSpPr>
          <p:nvPr>
            <p:ph type="title"/>
          </p:nvPr>
        </p:nvSpPr>
        <p:spPr>
          <a:xfrm>
            <a:off x="1429800" y="365125"/>
            <a:ext cx="9332400" cy="13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Listening</a:t>
            </a:r>
            <a:endParaRPr/>
          </a:p>
        </p:txBody>
      </p:sp>
      <p:sp>
        <p:nvSpPr>
          <p:cNvPr id="210" name="Google Shape;210;p22"/>
          <p:cNvSpPr txBox="1">
            <a:spLocks noGrp="1"/>
          </p:cNvSpPr>
          <p:nvPr>
            <p:ph type="body" idx="1"/>
          </p:nvPr>
        </p:nvSpPr>
        <p:spPr>
          <a:xfrm>
            <a:off x="371700" y="1825625"/>
            <a:ext cx="11448600" cy="43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06400" algn="l" rtl="0">
              <a:spcBef>
                <a:spcPts val="1067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Unity is the client - obviously we need a server</a:t>
            </a:r>
            <a:endParaRPr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The other half of the REST model</a:t>
            </a:r>
            <a:endParaRPr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Receive a request sent using REST, process it, return a status code</a:t>
            </a:r>
            <a:endParaRPr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Note that scale is a challenge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3"/>
          <p:cNvSpPr txBox="1">
            <a:spLocks noGrp="1"/>
          </p:cNvSpPr>
          <p:nvPr>
            <p:ph type="title"/>
          </p:nvPr>
        </p:nvSpPr>
        <p:spPr>
          <a:xfrm>
            <a:off x="1429800" y="365125"/>
            <a:ext cx="9332400" cy="13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Storage</a:t>
            </a:r>
            <a:endParaRPr/>
          </a:p>
        </p:txBody>
      </p:sp>
      <p:sp>
        <p:nvSpPr>
          <p:cNvPr id="217" name="Google Shape;217;p23"/>
          <p:cNvSpPr txBox="1">
            <a:spLocks noGrp="1"/>
          </p:cNvSpPr>
          <p:nvPr>
            <p:ph type="body" idx="1"/>
          </p:nvPr>
        </p:nvSpPr>
        <p:spPr>
          <a:xfrm>
            <a:off x="371700" y="1825625"/>
            <a:ext cx="11448600" cy="43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06400" algn="l" rtl="0">
              <a:spcBef>
                <a:spcPts val="1067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Need to store the data that is being sent</a:t>
            </a:r>
            <a:endParaRPr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Generally want it to be: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Long term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Queryable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Relational (SQL JOINs etc)</a:t>
            </a:r>
            <a:endParaRPr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Various ways to do this, no “right” answer</a:t>
            </a:r>
            <a:endParaRPr/>
          </a:p>
        </p:txBody>
      </p:sp>
      <p:sp>
        <p:nvSpPr>
          <p:cNvPr id="218" name="Google Shape;218;p2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4"/>
          <p:cNvSpPr/>
          <p:nvPr/>
        </p:nvSpPr>
        <p:spPr>
          <a:xfrm>
            <a:off x="9621775" y="2045650"/>
            <a:ext cx="2406600" cy="35613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RDMS Cluster</a:t>
            </a:r>
            <a:endParaRPr/>
          </a:p>
        </p:txBody>
      </p:sp>
      <p:sp>
        <p:nvSpPr>
          <p:cNvPr id="225" name="Google Shape;225;p24"/>
          <p:cNvSpPr txBox="1">
            <a:spLocks noGrp="1"/>
          </p:cNvSpPr>
          <p:nvPr>
            <p:ph type="title"/>
          </p:nvPr>
        </p:nvSpPr>
        <p:spPr>
          <a:xfrm>
            <a:off x="1429800" y="365125"/>
            <a:ext cx="9332400" cy="13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 Scale (AWS)</a:t>
            </a:r>
            <a:endParaRPr/>
          </a:p>
        </p:txBody>
      </p:sp>
      <p:sp>
        <p:nvSpPr>
          <p:cNvPr id="226" name="Google Shape;226;p2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sp>
        <p:nvSpPr>
          <p:cNvPr id="227" name="Google Shape;227;p24"/>
          <p:cNvSpPr/>
          <p:nvPr/>
        </p:nvSpPr>
        <p:spPr>
          <a:xfrm rot="-5400000">
            <a:off x="-318725" y="3429400"/>
            <a:ext cx="3460200" cy="793800"/>
          </a:xfrm>
          <a:prstGeom prst="trapezoid">
            <a:avLst>
              <a:gd name="adj" fmla="val 78851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Elastic Load Balancing</a:t>
            </a:r>
            <a:endParaRPr/>
          </a:p>
        </p:txBody>
      </p:sp>
      <p:sp>
        <p:nvSpPr>
          <p:cNvPr id="228" name="Google Shape;228;p24"/>
          <p:cNvSpPr/>
          <p:nvPr/>
        </p:nvSpPr>
        <p:spPr>
          <a:xfrm>
            <a:off x="2535175" y="2045650"/>
            <a:ext cx="1719600" cy="35613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Elastic Container Service</a:t>
            </a:r>
            <a:endParaRPr/>
          </a:p>
        </p:txBody>
      </p:sp>
      <p:sp>
        <p:nvSpPr>
          <p:cNvPr id="229" name="Google Shape;229;p24"/>
          <p:cNvSpPr/>
          <p:nvPr/>
        </p:nvSpPr>
        <p:spPr>
          <a:xfrm>
            <a:off x="4775288" y="3129613"/>
            <a:ext cx="1963775" cy="1373625"/>
          </a:xfrm>
          <a:prstGeom prst="flowChartMagneticDisk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S3 Storage</a:t>
            </a:r>
            <a:endParaRPr/>
          </a:p>
        </p:txBody>
      </p:sp>
      <p:sp>
        <p:nvSpPr>
          <p:cNvPr id="230" name="Google Shape;230;p24"/>
          <p:cNvSpPr/>
          <p:nvPr/>
        </p:nvSpPr>
        <p:spPr>
          <a:xfrm>
            <a:off x="7259575" y="2045650"/>
            <a:ext cx="1719600" cy="35613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Kinesis Ingestor</a:t>
            </a:r>
            <a:endParaRPr/>
          </a:p>
        </p:txBody>
      </p:sp>
      <p:cxnSp>
        <p:nvCxnSpPr>
          <p:cNvPr id="231" name="Google Shape;231;p24"/>
          <p:cNvCxnSpPr/>
          <p:nvPr/>
        </p:nvCxnSpPr>
        <p:spPr>
          <a:xfrm>
            <a:off x="-340625" y="1984600"/>
            <a:ext cx="1347900" cy="12306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32" name="Google Shape;232;p24"/>
          <p:cNvCxnSpPr/>
          <p:nvPr/>
        </p:nvCxnSpPr>
        <p:spPr>
          <a:xfrm>
            <a:off x="-381125" y="2869900"/>
            <a:ext cx="1398600" cy="6201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33" name="Google Shape;233;p24"/>
          <p:cNvCxnSpPr>
            <a:endCxn id="227" idx="0"/>
          </p:cNvCxnSpPr>
          <p:nvPr/>
        </p:nvCxnSpPr>
        <p:spPr>
          <a:xfrm rot="10800000" flipH="1">
            <a:off x="-651125" y="3826300"/>
            <a:ext cx="1665600" cy="253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34" name="Google Shape;234;p24"/>
          <p:cNvCxnSpPr/>
          <p:nvPr/>
        </p:nvCxnSpPr>
        <p:spPr>
          <a:xfrm rot="10800000" flipH="1">
            <a:off x="-549450" y="4110800"/>
            <a:ext cx="1556700" cy="3357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35" name="Google Shape;235;p24"/>
          <p:cNvCxnSpPr/>
          <p:nvPr/>
        </p:nvCxnSpPr>
        <p:spPr>
          <a:xfrm rot="10800000" flipH="1">
            <a:off x="-778025" y="4385500"/>
            <a:ext cx="1815900" cy="45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36" name="Google Shape;236;p24"/>
          <p:cNvCxnSpPr/>
          <p:nvPr/>
        </p:nvCxnSpPr>
        <p:spPr>
          <a:xfrm>
            <a:off x="1808275" y="3826300"/>
            <a:ext cx="7269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7" name="Google Shape;237;p24"/>
          <p:cNvCxnSpPr>
            <a:stCxn id="228" idx="3"/>
            <a:endCxn id="229" idx="2"/>
          </p:cNvCxnSpPr>
          <p:nvPr/>
        </p:nvCxnSpPr>
        <p:spPr>
          <a:xfrm rot="10800000" flipH="1">
            <a:off x="4254775" y="3816400"/>
            <a:ext cx="520500" cy="99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8" name="Google Shape;238;p24"/>
          <p:cNvCxnSpPr>
            <a:stCxn id="229" idx="4"/>
            <a:endCxn id="230" idx="1"/>
          </p:cNvCxnSpPr>
          <p:nvPr/>
        </p:nvCxnSpPr>
        <p:spPr>
          <a:xfrm>
            <a:off x="6739062" y="3816425"/>
            <a:ext cx="520500" cy="99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39" name="Google Shape;239;p24"/>
          <p:cNvSpPr/>
          <p:nvPr/>
        </p:nvSpPr>
        <p:spPr>
          <a:xfrm>
            <a:off x="9705050" y="2757625"/>
            <a:ext cx="898000" cy="908450"/>
          </a:xfrm>
          <a:prstGeom prst="flowChartMagneticDisk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EC2</a:t>
            </a:r>
            <a:endParaRPr/>
          </a:p>
        </p:txBody>
      </p:sp>
      <p:sp>
        <p:nvSpPr>
          <p:cNvPr id="240" name="Google Shape;240;p24"/>
          <p:cNvSpPr/>
          <p:nvPr/>
        </p:nvSpPr>
        <p:spPr>
          <a:xfrm>
            <a:off x="9857450" y="2910025"/>
            <a:ext cx="898000" cy="908450"/>
          </a:xfrm>
          <a:prstGeom prst="flowChartMagneticDisk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EC2</a:t>
            </a:r>
            <a:endParaRPr/>
          </a:p>
        </p:txBody>
      </p:sp>
      <p:sp>
        <p:nvSpPr>
          <p:cNvPr id="241" name="Google Shape;241;p24"/>
          <p:cNvSpPr/>
          <p:nvPr/>
        </p:nvSpPr>
        <p:spPr>
          <a:xfrm>
            <a:off x="10009850" y="3062425"/>
            <a:ext cx="898000" cy="908450"/>
          </a:xfrm>
          <a:prstGeom prst="flowChartMagneticDisk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EC2</a:t>
            </a:r>
            <a:endParaRPr/>
          </a:p>
        </p:txBody>
      </p:sp>
      <p:sp>
        <p:nvSpPr>
          <p:cNvPr id="242" name="Google Shape;242;p24"/>
          <p:cNvSpPr/>
          <p:nvPr/>
        </p:nvSpPr>
        <p:spPr>
          <a:xfrm>
            <a:off x="10162250" y="3214825"/>
            <a:ext cx="898000" cy="908450"/>
          </a:xfrm>
          <a:prstGeom prst="flowChartMagneticDisk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EC2</a:t>
            </a:r>
            <a:endParaRPr/>
          </a:p>
        </p:txBody>
      </p:sp>
      <p:sp>
        <p:nvSpPr>
          <p:cNvPr id="243" name="Google Shape;243;p24"/>
          <p:cNvSpPr/>
          <p:nvPr/>
        </p:nvSpPr>
        <p:spPr>
          <a:xfrm>
            <a:off x="10314650" y="3367225"/>
            <a:ext cx="898000" cy="908450"/>
          </a:xfrm>
          <a:prstGeom prst="flowChartMagneticDisk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EC2</a:t>
            </a:r>
            <a:endParaRPr/>
          </a:p>
        </p:txBody>
      </p:sp>
      <p:sp>
        <p:nvSpPr>
          <p:cNvPr id="244" name="Google Shape;244;p24"/>
          <p:cNvSpPr/>
          <p:nvPr/>
        </p:nvSpPr>
        <p:spPr>
          <a:xfrm>
            <a:off x="10467050" y="3519625"/>
            <a:ext cx="898000" cy="908450"/>
          </a:xfrm>
          <a:prstGeom prst="flowChartMagneticDisk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EC2</a:t>
            </a:r>
            <a:endParaRPr/>
          </a:p>
        </p:txBody>
      </p:sp>
      <p:sp>
        <p:nvSpPr>
          <p:cNvPr id="245" name="Google Shape;245;p24"/>
          <p:cNvSpPr/>
          <p:nvPr/>
        </p:nvSpPr>
        <p:spPr>
          <a:xfrm>
            <a:off x="10619450" y="3672025"/>
            <a:ext cx="898000" cy="908450"/>
          </a:xfrm>
          <a:prstGeom prst="flowChartMagneticDisk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EC2</a:t>
            </a:r>
            <a:endParaRPr/>
          </a:p>
        </p:txBody>
      </p:sp>
      <p:sp>
        <p:nvSpPr>
          <p:cNvPr id="246" name="Google Shape;246;p24"/>
          <p:cNvSpPr/>
          <p:nvPr/>
        </p:nvSpPr>
        <p:spPr>
          <a:xfrm>
            <a:off x="10771850" y="3824425"/>
            <a:ext cx="898000" cy="908450"/>
          </a:xfrm>
          <a:prstGeom prst="flowChartMagneticDisk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EC2</a:t>
            </a:r>
            <a:endParaRPr/>
          </a:p>
        </p:txBody>
      </p:sp>
      <p:sp>
        <p:nvSpPr>
          <p:cNvPr id="247" name="Google Shape;247;p24"/>
          <p:cNvSpPr/>
          <p:nvPr/>
        </p:nvSpPr>
        <p:spPr>
          <a:xfrm>
            <a:off x="10924250" y="3976825"/>
            <a:ext cx="898000" cy="908450"/>
          </a:xfrm>
          <a:prstGeom prst="flowChartMagneticDisk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EC2</a:t>
            </a:r>
            <a:endParaRPr/>
          </a:p>
        </p:txBody>
      </p:sp>
      <p:sp>
        <p:nvSpPr>
          <p:cNvPr id="248" name="Google Shape;248;p24"/>
          <p:cNvSpPr/>
          <p:nvPr/>
        </p:nvSpPr>
        <p:spPr>
          <a:xfrm>
            <a:off x="11076650" y="4129225"/>
            <a:ext cx="898000" cy="908450"/>
          </a:xfrm>
          <a:prstGeom prst="flowChartMagneticDisk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EC2</a:t>
            </a:r>
            <a:endParaRPr/>
          </a:p>
        </p:txBody>
      </p:sp>
      <p:cxnSp>
        <p:nvCxnSpPr>
          <p:cNvPr id="249" name="Google Shape;249;p24"/>
          <p:cNvCxnSpPr>
            <a:stCxn id="230" idx="3"/>
            <a:endCxn id="224" idx="1"/>
          </p:cNvCxnSpPr>
          <p:nvPr/>
        </p:nvCxnSpPr>
        <p:spPr>
          <a:xfrm>
            <a:off x="8979175" y="3826300"/>
            <a:ext cx="6426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5"/>
          <p:cNvSpPr txBox="1">
            <a:spLocks noGrp="1"/>
          </p:cNvSpPr>
          <p:nvPr>
            <p:ph type="title"/>
          </p:nvPr>
        </p:nvSpPr>
        <p:spPr>
          <a:xfrm>
            <a:off x="1429800" y="365125"/>
            <a:ext cx="9332400" cy="13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Simple Architecture</a:t>
            </a:r>
            <a:endParaRPr/>
          </a:p>
        </p:txBody>
      </p:sp>
      <p:sp>
        <p:nvSpPr>
          <p:cNvPr id="256" name="Google Shape;256;p2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sp>
        <p:nvSpPr>
          <p:cNvPr id="257" name="Google Shape;257;p25"/>
          <p:cNvSpPr/>
          <p:nvPr/>
        </p:nvSpPr>
        <p:spPr>
          <a:xfrm>
            <a:off x="2819575" y="2379000"/>
            <a:ext cx="1688700" cy="34803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Listen Server</a:t>
            </a:r>
            <a:endParaRPr sz="1800"/>
          </a:p>
        </p:txBody>
      </p:sp>
      <p:sp>
        <p:nvSpPr>
          <p:cNvPr id="258" name="Google Shape;258;p25"/>
          <p:cNvSpPr/>
          <p:nvPr/>
        </p:nvSpPr>
        <p:spPr>
          <a:xfrm>
            <a:off x="5932850" y="3348175"/>
            <a:ext cx="2158725" cy="1541950"/>
          </a:xfrm>
          <a:prstGeom prst="flowChartMagneticDisk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Storage</a:t>
            </a:r>
            <a:endParaRPr sz="1800"/>
          </a:p>
        </p:txBody>
      </p:sp>
      <p:cxnSp>
        <p:nvCxnSpPr>
          <p:cNvPr id="259" name="Google Shape;259;p25"/>
          <p:cNvCxnSpPr>
            <a:stCxn id="257" idx="3"/>
            <a:endCxn id="258" idx="2"/>
          </p:cNvCxnSpPr>
          <p:nvPr/>
        </p:nvCxnSpPr>
        <p:spPr>
          <a:xfrm>
            <a:off x="4508275" y="4119150"/>
            <a:ext cx="1424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50" name="Google Shape;50;p8"/>
          <p:cNvSpPr txBox="1">
            <a:spLocks noGrp="1"/>
          </p:cNvSpPr>
          <p:nvPr>
            <p:ph type="title"/>
          </p:nvPr>
        </p:nvSpPr>
        <p:spPr>
          <a:xfrm>
            <a:off x="1429800" y="365125"/>
            <a:ext cx="9332400" cy="13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Software Required</a:t>
            </a:r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body" idx="1"/>
          </p:nvPr>
        </p:nvSpPr>
        <p:spPr>
          <a:xfrm>
            <a:off x="304800" y="1825625"/>
            <a:ext cx="9754500" cy="491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06400" algn="l" rtl="0">
              <a:spcBef>
                <a:spcPts val="1067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Docker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2.0.0.3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https://www.docker.com/</a:t>
            </a:r>
            <a:r>
              <a:rPr lang="en"/>
              <a:t> </a:t>
            </a:r>
            <a:endParaRPr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PyCharm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Community Edition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https://www.jetbrains.com/pycharm/</a:t>
            </a:r>
            <a:r>
              <a:rPr lang="en"/>
              <a:t> </a:t>
            </a:r>
            <a:endParaRPr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Unity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2019.3.0a3 (webGL Support)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u="sng">
                <a:solidFill>
                  <a:schemeClr val="hlink"/>
                </a:solidFill>
                <a:hlinkClick r:id="rId5"/>
              </a:rPr>
              <a:t>https://store.unity.com/</a:t>
            </a:r>
            <a:endParaRPr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Git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u="sng">
                <a:solidFill>
                  <a:schemeClr val="hlink"/>
                </a:solidFill>
                <a:hlinkClick r:id="rId6"/>
              </a:rPr>
              <a:t>https://desktop.github.com/</a:t>
            </a:r>
            <a:r>
              <a:rPr lang="en"/>
              <a:t> 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Clone </a:t>
            </a:r>
            <a:r>
              <a:rPr lang="en" u="sng">
                <a:solidFill>
                  <a:schemeClr val="hlink"/>
                </a:solidFill>
                <a:hlinkClick r:id="rId7"/>
              </a:rPr>
              <a:t>https://github.com/LukeDicken/GameAIWorkshop2019</a:t>
            </a:r>
            <a:r>
              <a:rPr lang="en"/>
              <a:t> </a:t>
            </a:r>
            <a:endParaRPr/>
          </a:p>
        </p:txBody>
      </p:sp>
      <p:pic>
        <p:nvPicPr>
          <p:cNvPr id="52" name="Google Shape;52;p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752625" y="1126131"/>
            <a:ext cx="2816049" cy="2512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53;p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067338" y="3677832"/>
            <a:ext cx="2155684" cy="2215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54;p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9581900" y="1274744"/>
            <a:ext cx="2215176" cy="2215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9606424" y="3727156"/>
            <a:ext cx="2166126" cy="21165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sp>
        <p:nvSpPr>
          <p:cNvPr id="266" name="Google Shape;266;p26"/>
          <p:cNvSpPr txBox="1">
            <a:spLocks noGrp="1"/>
          </p:cNvSpPr>
          <p:nvPr>
            <p:ph type="title"/>
          </p:nvPr>
        </p:nvSpPr>
        <p:spPr>
          <a:xfrm>
            <a:off x="1146811" y="2828929"/>
            <a:ext cx="10515600" cy="1325700"/>
          </a:xfrm>
          <a:prstGeom prst="rect">
            <a:avLst/>
          </a:prstGeom>
        </p:spPr>
        <p:txBody>
          <a:bodyPr spcFirstLastPara="1" wrap="square" lIns="34300" tIns="34300" rIns="34300" bIns="343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Insights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7"/>
          <p:cNvSpPr txBox="1">
            <a:spLocks noGrp="1"/>
          </p:cNvSpPr>
          <p:nvPr>
            <p:ph type="title"/>
          </p:nvPr>
        </p:nvSpPr>
        <p:spPr>
          <a:xfrm>
            <a:off x="1429800" y="365125"/>
            <a:ext cx="9332400" cy="13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Business Intelligence</a:t>
            </a:r>
            <a:endParaRPr/>
          </a:p>
        </p:txBody>
      </p:sp>
      <p:sp>
        <p:nvSpPr>
          <p:cNvPr id="273" name="Google Shape;273;p2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pic>
        <p:nvPicPr>
          <p:cNvPr id="274" name="Google Shape;27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3500" y="1763000"/>
            <a:ext cx="8164992" cy="486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8"/>
          <p:cNvSpPr txBox="1">
            <a:spLocks noGrp="1"/>
          </p:cNvSpPr>
          <p:nvPr>
            <p:ph type="title"/>
          </p:nvPr>
        </p:nvSpPr>
        <p:spPr>
          <a:xfrm>
            <a:off x="1429800" y="365125"/>
            <a:ext cx="9332400" cy="13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Cleanliness</a:t>
            </a:r>
            <a:endParaRPr/>
          </a:p>
        </p:txBody>
      </p:sp>
      <p:sp>
        <p:nvSpPr>
          <p:cNvPr id="281" name="Google Shape;281;p2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pic>
        <p:nvPicPr>
          <p:cNvPr id="282" name="Google Shape;28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59600" y="2138675"/>
            <a:ext cx="4672800" cy="350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sp>
        <p:nvSpPr>
          <p:cNvPr id="289" name="Google Shape;289;p29"/>
          <p:cNvSpPr txBox="1">
            <a:spLocks noGrp="1"/>
          </p:cNvSpPr>
          <p:nvPr>
            <p:ph type="title"/>
          </p:nvPr>
        </p:nvSpPr>
        <p:spPr>
          <a:xfrm>
            <a:off x="1146811" y="2828929"/>
            <a:ext cx="10515600" cy="1325700"/>
          </a:xfrm>
          <a:prstGeom prst="rect">
            <a:avLst/>
          </a:prstGeom>
        </p:spPr>
        <p:txBody>
          <a:bodyPr spcFirstLastPara="1" wrap="square" lIns="34300" tIns="34300" rIns="34300" bIns="343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Decisions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0"/>
          <p:cNvSpPr txBox="1">
            <a:spLocks noGrp="1"/>
          </p:cNvSpPr>
          <p:nvPr>
            <p:ph type="title"/>
          </p:nvPr>
        </p:nvSpPr>
        <p:spPr>
          <a:xfrm>
            <a:off x="1429800" y="365125"/>
            <a:ext cx="9332400" cy="13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Customizing Experiences</a:t>
            </a:r>
            <a:endParaRPr/>
          </a:p>
        </p:txBody>
      </p:sp>
      <p:sp>
        <p:nvSpPr>
          <p:cNvPr id="296" name="Google Shape;296;p3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pic>
        <p:nvPicPr>
          <p:cNvPr id="297" name="Google Shape;29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4050" y="1773450"/>
            <a:ext cx="3243899" cy="4862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31379" y="2424538"/>
            <a:ext cx="6329247" cy="356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82713" y="2891350"/>
            <a:ext cx="2626580" cy="26265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10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sp>
        <p:nvSpPr>
          <p:cNvPr id="306" name="Google Shape;306;p31"/>
          <p:cNvSpPr txBox="1">
            <a:spLocks noGrp="1"/>
          </p:cNvSpPr>
          <p:nvPr>
            <p:ph type="title"/>
          </p:nvPr>
        </p:nvSpPr>
        <p:spPr>
          <a:xfrm>
            <a:off x="838200" y="4657723"/>
            <a:ext cx="10515600" cy="2149500"/>
          </a:xfrm>
          <a:prstGeom prst="rect">
            <a:avLst/>
          </a:prstGeom>
        </p:spPr>
        <p:txBody>
          <a:bodyPr spcFirstLastPara="1" wrap="square" lIns="34300" tIns="34300" rIns="34300" bIns="343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/>
              <a:t>(I really hope you were paying </a:t>
            </a:r>
            <a:endParaRPr i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/>
              <a:t>attention to that “Required Software” slide)</a:t>
            </a:r>
            <a:endParaRPr i="1"/>
          </a:p>
        </p:txBody>
      </p:sp>
      <p:pic>
        <p:nvPicPr>
          <p:cNvPr id="307" name="Google Shape;30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0838" y="533400"/>
            <a:ext cx="5190332" cy="40481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sp>
        <p:nvSpPr>
          <p:cNvPr id="314" name="Google Shape;314;p32"/>
          <p:cNvSpPr txBox="1">
            <a:spLocks noGrp="1"/>
          </p:cNvSpPr>
          <p:nvPr>
            <p:ph type="title"/>
          </p:nvPr>
        </p:nvSpPr>
        <p:spPr>
          <a:xfrm>
            <a:off x="1429800" y="365125"/>
            <a:ext cx="9332400" cy="13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Software Required</a:t>
            </a:r>
            <a:endParaRPr/>
          </a:p>
        </p:txBody>
      </p:sp>
      <p:sp>
        <p:nvSpPr>
          <p:cNvPr id="315" name="Google Shape;315;p32"/>
          <p:cNvSpPr txBox="1">
            <a:spLocks noGrp="1"/>
          </p:cNvSpPr>
          <p:nvPr>
            <p:ph type="body" idx="1"/>
          </p:nvPr>
        </p:nvSpPr>
        <p:spPr>
          <a:xfrm>
            <a:off x="304800" y="1825625"/>
            <a:ext cx="9754500" cy="491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06400" algn="l" rtl="0">
              <a:spcBef>
                <a:spcPts val="1067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Docker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2.0.0.3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https://www.docker.com/</a:t>
            </a:r>
            <a:r>
              <a:rPr lang="en"/>
              <a:t> </a:t>
            </a:r>
            <a:endParaRPr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PyCharm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Community Edition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https://www.jetbrains.com/pycharm/</a:t>
            </a:r>
            <a:r>
              <a:rPr lang="en"/>
              <a:t> </a:t>
            </a:r>
            <a:endParaRPr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Unity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2019.3.0a3 (webGL Support)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u="sng">
                <a:solidFill>
                  <a:schemeClr val="hlink"/>
                </a:solidFill>
                <a:hlinkClick r:id="rId5"/>
              </a:rPr>
              <a:t>https://store.unity.com/</a:t>
            </a:r>
            <a:endParaRPr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Git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u="sng">
                <a:solidFill>
                  <a:schemeClr val="hlink"/>
                </a:solidFill>
                <a:hlinkClick r:id="rId6"/>
              </a:rPr>
              <a:t>https://desktop.github.com/</a:t>
            </a:r>
            <a:r>
              <a:rPr lang="en"/>
              <a:t> 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Clone </a:t>
            </a:r>
            <a:r>
              <a:rPr lang="en" u="sng">
                <a:solidFill>
                  <a:schemeClr val="hlink"/>
                </a:solidFill>
                <a:hlinkClick r:id="rId7"/>
              </a:rPr>
              <a:t>https://github.com/LukeDicken/GameAIWorkshop2019</a:t>
            </a:r>
            <a:r>
              <a:rPr lang="en"/>
              <a:t> </a:t>
            </a:r>
            <a:endParaRPr/>
          </a:p>
        </p:txBody>
      </p:sp>
      <p:pic>
        <p:nvPicPr>
          <p:cNvPr id="316" name="Google Shape;316;p3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752625" y="1064483"/>
            <a:ext cx="2816049" cy="2512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3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067338" y="3616184"/>
            <a:ext cx="2155684" cy="2215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3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9581900" y="1213096"/>
            <a:ext cx="2215176" cy="2215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3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9606424" y="3665508"/>
            <a:ext cx="2166126" cy="21165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3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sp>
        <p:nvSpPr>
          <p:cNvPr id="326" name="Google Shape;326;p33"/>
          <p:cNvSpPr txBox="1">
            <a:spLocks noGrp="1"/>
          </p:cNvSpPr>
          <p:nvPr>
            <p:ph type="title"/>
          </p:nvPr>
        </p:nvSpPr>
        <p:spPr>
          <a:xfrm>
            <a:off x="1429800" y="365125"/>
            <a:ext cx="9332400" cy="13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Ingestion (Python)</a:t>
            </a:r>
            <a:endParaRPr/>
          </a:p>
        </p:txBody>
      </p:sp>
      <p:sp>
        <p:nvSpPr>
          <p:cNvPr id="327" name="Google Shape;327;p33"/>
          <p:cNvSpPr txBox="1">
            <a:spLocks noGrp="1"/>
          </p:cNvSpPr>
          <p:nvPr>
            <p:ph type="body" idx="1"/>
          </p:nvPr>
        </p:nvSpPr>
        <p:spPr>
          <a:xfrm>
            <a:off x="371700" y="1825625"/>
            <a:ext cx="11448600" cy="43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06400" algn="l" rtl="0">
              <a:spcBef>
                <a:spcPts val="1067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At the end of this section: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Created a simple ingestion service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Familiar with Python REST API development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Understand basics of logging and queryable storage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b="1"/>
              <a:t>Very</a:t>
            </a:r>
            <a:r>
              <a:rPr lang="en"/>
              <a:t> rough understanding of Docker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34"/>
          <p:cNvSpPr txBox="1">
            <a:spLocks noGrp="1"/>
          </p:cNvSpPr>
          <p:nvPr>
            <p:ph type="title"/>
          </p:nvPr>
        </p:nvSpPr>
        <p:spPr>
          <a:xfrm>
            <a:off x="1429800" y="365125"/>
            <a:ext cx="9332400" cy="13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Dockerfile Deconstruct</a:t>
            </a:r>
            <a:endParaRPr/>
          </a:p>
        </p:txBody>
      </p:sp>
      <p:sp>
        <p:nvSpPr>
          <p:cNvPr id="334" name="Google Shape;334;p3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pic>
        <p:nvPicPr>
          <p:cNvPr id="335" name="Google Shape;335;p34"/>
          <p:cNvPicPr preferRelativeResize="0"/>
          <p:nvPr/>
        </p:nvPicPr>
        <p:blipFill rotWithShape="1">
          <a:blip r:embed="rId3">
            <a:alphaModFix/>
          </a:blip>
          <a:srcRect r="27446"/>
          <a:stretch/>
        </p:blipFill>
        <p:spPr>
          <a:xfrm>
            <a:off x="2679122" y="2224225"/>
            <a:ext cx="6833750" cy="3182450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34"/>
          <p:cNvSpPr/>
          <p:nvPr/>
        </p:nvSpPr>
        <p:spPr>
          <a:xfrm>
            <a:off x="450275" y="2032000"/>
            <a:ext cx="1570200" cy="2159100"/>
          </a:xfrm>
          <a:prstGeom prst="wedgeRectCallout">
            <a:avLst>
              <a:gd name="adj1" fmla="val 147792"/>
              <a:gd name="adj2" fmla="val -1577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FROM starts an inheritance system. Here we use a standard Python 3.6 image that’s the official image</a:t>
            </a:r>
            <a:endParaRPr/>
          </a:p>
        </p:txBody>
      </p:sp>
      <p:sp>
        <p:nvSpPr>
          <p:cNvPr id="337" name="Google Shape;337;p34"/>
          <p:cNvSpPr/>
          <p:nvPr/>
        </p:nvSpPr>
        <p:spPr>
          <a:xfrm>
            <a:off x="450275" y="2489200"/>
            <a:ext cx="1570200" cy="2159100"/>
          </a:xfrm>
          <a:prstGeom prst="wedgeRectCallout">
            <a:avLst>
              <a:gd name="adj1" fmla="val 147792"/>
              <a:gd name="adj2" fmla="val -1577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WORKDIR changes the working directory - very BASH-ish</a:t>
            </a:r>
            <a:endParaRPr/>
          </a:p>
        </p:txBody>
      </p:sp>
      <p:sp>
        <p:nvSpPr>
          <p:cNvPr id="338" name="Google Shape;338;p34"/>
          <p:cNvSpPr/>
          <p:nvPr/>
        </p:nvSpPr>
        <p:spPr>
          <a:xfrm>
            <a:off x="450275" y="3022600"/>
            <a:ext cx="1570200" cy="2159100"/>
          </a:xfrm>
          <a:prstGeom prst="wedgeRectCallout">
            <a:avLst>
              <a:gd name="adj1" fmla="val 147792"/>
              <a:gd name="adj2" fmla="val -1577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RUNs a command to use the file we just moved into the container to set up the python environment</a:t>
            </a:r>
            <a:endParaRPr/>
          </a:p>
        </p:txBody>
      </p:sp>
      <p:sp>
        <p:nvSpPr>
          <p:cNvPr id="339" name="Google Shape;339;p34"/>
          <p:cNvSpPr/>
          <p:nvPr/>
        </p:nvSpPr>
        <p:spPr>
          <a:xfrm>
            <a:off x="450275" y="3479800"/>
            <a:ext cx="1570200" cy="2159100"/>
          </a:xfrm>
          <a:prstGeom prst="wedgeRectCallout">
            <a:avLst>
              <a:gd name="adj1" fmla="val 147792"/>
              <a:gd name="adj2" fmla="val -1577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COPY the Python script into the container</a:t>
            </a:r>
            <a:endParaRPr/>
          </a:p>
        </p:txBody>
      </p:sp>
      <p:sp>
        <p:nvSpPr>
          <p:cNvPr id="340" name="Google Shape;340;p34"/>
          <p:cNvSpPr/>
          <p:nvPr/>
        </p:nvSpPr>
        <p:spPr>
          <a:xfrm>
            <a:off x="10022475" y="2032000"/>
            <a:ext cx="1802400" cy="2159100"/>
          </a:xfrm>
          <a:prstGeom prst="wedgeRectCallout">
            <a:avLst>
              <a:gd name="adj1" fmla="val -297829"/>
              <a:gd name="adj2" fmla="val -434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RUN a specific command inside the container. In this case we make a new director on the container’s filesystem</a:t>
            </a:r>
            <a:endParaRPr/>
          </a:p>
        </p:txBody>
      </p:sp>
      <p:sp>
        <p:nvSpPr>
          <p:cNvPr id="341" name="Google Shape;341;p34"/>
          <p:cNvSpPr/>
          <p:nvPr/>
        </p:nvSpPr>
        <p:spPr>
          <a:xfrm>
            <a:off x="10022475" y="2489200"/>
            <a:ext cx="1802400" cy="2159100"/>
          </a:xfrm>
          <a:prstGeom prst="wedgeRectCallout">
            <a:avLst>
              <a:gd name="adj1" fmla="val -262264"/>
              <a:gd name="adj2" fmla="val -243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COPY takes a file from the local filesystem and copies it into the container’s filesystem</a:t>
            </a:r>
            <a:endParaRPr/>
          </a:p>
        </p:txBody>
      </p:sp>
      <p:sp>
        <p:nvSpPr>
          <p:cNvPr id="342" name="Google Shape;342;p34"/>
          <p:cNvSpPr/>
          <p:nvPr/>
        </p:nvSpPr>
        <p:spPr>
          <a:xfrm>
            <a:off x="10022450" y="3022600"/>
            <a:ext cx="1802400" cy="2159100"/>
          </a:xfrm>
          <a:prstGeom prst="wedgeRectCallout">
            <a:avLst>
              <a:gd name="adj1" fmla="val -327185"/>
              <a:gd name="adj2" fmla="val -4515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VOLUME sets up a binding point within the container filesystem. Allows you to assign a folder at runtime and persist data outside of the container</a:t>
            </a:r>
            <a:endParaRPr/>
          </a:p>
        </p:txBody>
      </p:sp>
      <p:sp>
        <p:nvSpPr>
          <p:cNvPr id="343" name="Google Shape;343;p34"/>
          <p:cNvSpPr/>
          <p:nvPr/>
        </p:nvSpPr>
        <p:spPr>
          <a:xfrm>
            <a:off x="10022475" y="4089400"/>
            <a:ext cx="1802400" cy="2159100"/>
          </a:xfrm>
          <a:prstGeom prst="wedgeRectCallout">
            <a:avLst>
              <a:gd name="adj1" fmla="val -87825"/>
              <a:gd name="adj2" fmla="val -19521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CMD that the container will run. gunicorn will start a listen server and sit running, keeping the container alive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10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100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10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100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10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1000"/>
                                        <p:tgtEl>
                                          <p:spTgt spid="3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35"/>
          <p:cNvSpPr txBox="1">
            <a:spLocks noGrp="1"/>
          </p:cNvSpPr>
          <p:nvPr>
            <p:ph type="title"/>
          </p:nvPr>
        </p:nvSpPr>
        <p:spPr>
          <a:xfrm>
            <a:off x="1429800" y="365125"/>
            <a:ext cx="9332400" cy="13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Docker Ingestion Setup</a:t>
            </a:r>
            <a:endParaRPr/>
          </a:p>
        </p:txBody>
      </p:sp>
      <p:sp>
        <p:nvSpPr>
          <p:cNvPr id="350" name="Google Shape;350;p3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pic>
        <p:nvPicPr>
          <p:cNvPr id="351" name="Google Shape;35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1425" y="1397750"/>
            <a:ext cx="8540503" cy="5688852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35"/>
          <p:cNvSpPr/>
          <p:nvPr/>
        </p:nvSpPr>
        <p:spPr>
          <a:xfrm>
            <a:off x="450275" y="3479800"/>
            <a:ext cx="1570200" cy="2629200"/>
          </a:xfrm>
          <a:prstGeom prst="wedgeRectCallout">
            <a:avLst>
              <a:gd name="adj1" fmla="val 291681"/>
              <a:gd name="adj2" fmla="val 14255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First number is the port you want on your local machine then a colon then the exposed port that your system is listening on within the container</a:t>
            </a:r>
            <a:endParaRPr/>
          </a:p>
        </p:txBody>
      </p:sp>
      <p:sp>
        <p:nvSpPr>
          <p:cNvPr id="353" name="Google Shape;353;p35"/>
          <p:cNvSpPr/>
          <p:nvPr/>
        </p:nvSpPr>
        <p:spPr>
          <a:xfrm>
            <a:off x="10279650" y="2574850"/>
            <a:ext cx="1821000" cy="3078900"/>
          </a:xfrm>
          <a:prstGeom prst="wedgeRectCallout">
            <a:avLst>
              <a:gd name="adj1" fmla="val -73387"/>
              <a:gd name="adj2" fmla="val 4284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piece </a:t>
            </a:r>
            <a:r>
              <a:rPr lang="en" b="1"/>
              <a:t>WILL</a:t>
            </a:r>
            <a:r>
              <a:rPr lang="en"/>
              <a:t> need changing. It assigns a folder on your local filesystem to a specific VOLUME within the container.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u="sng"/>
              <a:t>Set this to the Shared/ folder within the repo on your local filesystem</a:t>
            </a:r>
            <a:endParaRPr b="1" u="sng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9"/>
          <p:cNvSpPr txBox="1">
            <a:spLocks noGrp="1"/>
          </p:cNvSpPr>
          <p:nvPr>
            <p:ph type="title"/>
          </p:nvPr>
        </p:nvSpPr>
        <p:spPr>
          <a:xfrm>
            <a:off x="1429800" y="365125"/>
            <a:ext cx="9332400" cy="13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 Me</a:t>
            </a:r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pic>
        <p:nvPicPr>
          <p:cNvPr id="63" name="Google Shape;63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11425" y="2355350"/>
            <a:ext cx="4389000" cy="329175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9"/>
          <p:cNvSpPr txBox="1">
            <a:spLocks noGrp="1"/>
          </p:cNvSpPr>
          <p:nvPr>
            <p:ph type="body" idx="1"/>
          </p:nvPr>
        </p:nvSpPr>
        <p:spPr>
          <a:xfrm>
            <a:off x="304800" y="1749425"/>
            <a:ext cx="6770100" cy="43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406400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999999"/>
              </a:buClr>
              <a:buSzPts val="2800"/>
              <a:buFont typeface="Roboto"/>
              <a:buChar char="•"/>
            </a:pPr>
            <a:r>
              <a:rPr lang="en" dirty="0"/>
              <a:t>Recovering Academic</a:t>
            </a:r>
            <a:endParaRPr dirty="0"/>
          </a:p>
          <a:p>
            <a:pPr marL="914400" marR="0" lvl="1" indent="-4064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800"/>
              <a:buFont typeface="Roboto"/>
              <a:buChar char="•"/>
            </a:pPr>
            <a:r>
              <a:rPr lang="en" dirty="0"/>
              <a:t>BSc, MSc and </a:t>
            </a:r>
            <a:r>
              <a:rPr lang="en" dirty="0" err="1"/>
              <a:t>MRes</a:t>
            </a:r>
            <a:r>
              <a:rPr lang="en" dirty="0"/>
              <a:t> in AI</a:t>
            </a:r>
            <a:endParaRPr dirty="0"/>
          </a:p>
          <a:p>
            <a:pPr marL="914400" marR="0" lvl="1" indent="-4064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800"/>
              <a:buFont typeface="Roboto"/>
              <a:buChar char="•"/>
            </a:pPr>
            <a:r>
              <a:rPr lang="en" dirty="0"/>
              <a:t>PhD in Planning inside Unity</a:t>
            </a:r>
            <a:r>
              <a:rPr lang="en" sz="1600" dirty="0"/>
              <a:t>  (before it was cool)</a:t>
            </a:r>
            <a:endParaRPr sz="1600" dirty="0"/>
          </a:p>
          <a:p>
            <a:pPr marL="457200" marR="0" lvl="0" indent="-4064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" dirty="0"/>
              <a:t>Joined Zynga in 2014</a:t>
            </a:r>
            <a:endParaRPr dirty="0"/>
          </a:p>
          <a:p>
            <a:pPr marL="914400" marR="0" lvl="1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dirty="0"/>
              <a:t>Variety of roles over the years</a:t>
            </a:r>
            <a:endParaRPr dirty="0"/>
          </a:p>
          <a:p>
            <a:pPr marL="914400" marR="0" lvl="1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dirty="0"/>
              <a:t>‘17: Director of Central/Strategic Analytics</a:t>
            </a:r>
            <a:endParaRPr dirty="0"/>
          </a:p>
          <a:p>
            <a:pPr marL="914400" marR="0" lvl="1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dirty="0"/>
              <a:t>‘19: Director of Applied AI</a:t>
            </a:r>
            <a:endParaRPr dirty="0"/>
          </a:p>
          <a:p>
            <a:pPr marL="457200" marR="0" lvl="0" indent="-4064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" dirty="0"/>
              <a:t>Host of the Game AI Show</a:t>
            </a:r>
            <a:endParaRPr dirty="0"/>
          </a:p>
          <a:p>
            <a:pPr marL="914400" marR="0" lvl="1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u="sng" dirty="0">
                <a:solidFill>
                  <a:schemeClr val="hlink"/>
                </a:solidFill>
                <a:hlinkClick r:id="rId4"/>
              </a:rPr>
              <a:t>http://twitch.tv/gameaishow</a:t>
            </a:r>
            <a:endParaRPr dirty="0"/>
          </a:p>
          <a:p>
            <a:pPr marL="914400" marR="0" lvl="1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dirty="0"/>
              <a:t>@</a:t>
            </a:r>
            <a:r>
              <a:rPr lang="en" dirty="0" err="1"/>
              <a:t>gameaishow</a:t>
            </a:r>
            <a:endParaRPr dirty="0"/>
          </a:p>
          <a:p>
            <a:pPr marL="457200" marR="0" lvl="0" indent="-4064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" dirty="0"/>
              <a:t>Chair of the IGDA Foundation</a:t>
            </a:r>
            <a:endParaRPr dirty="0"/>
          </a:p>
          <a:p>
            <a:pPr marL="914400" marR="0" lvl="1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u="sng" dirty="0">
                <a:solidFill>
                  <a:schemeClr val="hlink"/>
                </a:solidFill>
                <a:hlinkClick r:id="rId5"/>
              </a:rPr>
              <a:t>http://igdafoundation.org/</a:t>
            </a:r>
            <a:r>
              <a:rPr lang="en" dirty="0"/>
              <a:t> </a:t>
            </a:r>
            <a:endParaRPr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36"/>
          <p:cNvSpPr txBox="1">
            <a:spLocks noGrp="1"/>
          </p:cNvSpPr>
          <p:nvPr>
            <p:ph type="title"/>
          </p:nvPr>
        </p:nvSpPr>
        <p:spPr>
          <a:xfrm>
            <a:off x="1429800" y="365125"/>
            <a:ext cx="9332400" cy="13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Recall: REST</a:t>
            </a:r>
            <a:endParaRPr/>
          </a:p>
        </p:txBody>
      </p:sp>
      <p:sp>
        <p:nvSpPr>
          <p:cNvPr id="360" name="Google Shape;360;p3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pic>
        <p:nvPicPr>
          <p:cNvPr id="361" name="Google Shape;36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9200" y="1873750"/>
            <a:ext cx="9753600" cy="383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37"/>
          <p:cNvSpPr txBox="1">
            <a:spLocks noGrp="1"/>
          </p:cNvSpPr>
          <p:nvPr>
            <p:ph type="title"/>
          </p:nvPr>
        </p:nvSpPr>
        <p:spPr>
          <a:xfrm>
            <a:off x="1429800" y="365125"/>
            <a:ext cx="9332400" cy="13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Ingestion Microservice</a:t>
            </a:r>
            <a:endParaRPr/>
          </a:p>
        </p:txBody>
      </p:sp>
      <p:sp>
        <p:nvSpPr>
          <p:cNvPr id="368" name="Google Shape;368;p37"/>
          <p:cNvSpPr txBox="1">
            <a:spLocks noGrp="1"/>
          </p:cNvSpPr>
          <p:nvPr>
            <p:ph type="body" idx="1"/>
          </p:nvPr>
        </p:nvSpPr>
        <p:spPr>
          <a:xfrm>
            <a:off x="371700" y="1825625"/>
            <a:ext cx="11448600" cy="43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06400" algn="l" rtl="0">
              <a:spcBef>
                <a:spcPts val="1067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We use the Python package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Falcon</a:t>
            </a:r>
            <a:r>
              <a:rPr lang="en"/>
              <a:t> as a lightweight REST API</a:t>
            </a:r>
            <a:endParaRPr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We use gunicorn to make it scalable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Formally “Falcon is WSGI compliant”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Threading for listening. Kinda.</a:t>
            </a:r>
            <a:endParaRPr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Every REST resource is its own class with listeners for core REST protocols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on_get(self, req, resp)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on_put(self, req, resp)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Wire them up using routes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api.add_route('/status', Status(sql))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69" name="Google Shape;369;p3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8"/>
          <p:cNvSpPr txBox="1">
            <a:spLocks noGrp="1"/>
          </p:cNvSpPr>
          <p:nvPr>
            <p:ph type="title"/>
          </p:nvPr>
        </p:nvSpPr>
        <p:spPr>
          <a:xfrm>
            <a:off x="1429800" y="365125"/>
            <a:ext cx="9332400" cy="13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Model</a:t>
            </a:r>
            <a:endParaRPr/>
          </a:p>
        </p:txBody>
      </p:sp>
      <p:sp>
        <p:nvSpPr>
          <p:cNvPr id="376" name="Google Shape;376;p3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graphicFrame>
        <p:nvGraphicFramePr>
          <p:cNvPr id="377" name="Google Shape;377;p38"/>
          <p:cNvGraphicFramePr/>
          <p:nvPr/>
        </p:nvGraphicFramePr>
        <p:xfrm>
          <a:off x="247625" y="1772675"/>
          <a:ext cx="5271900" cy="1188630"/>
        </p:xfrm>
        <a:graphic>
          <a:graphicData uri="http://schemas.openxmlformats.org/drawingml/2006/table">
            <a:tbl>
              <a:tblPr>
                <a:noFill/>
                <a:tableStyleId>{C7E7A0DD-A217-4716-B1CD-CE4F066CB53D}</a:tableStyleId>
              </a:tblPr>
              <a:tblGrid>
                <a:gridCol w="1355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75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40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players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installTime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timestamp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Timestamp of the install event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playerID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varchar(50)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Player ID registered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78" name="Google Shape;378;p38"/>
          <p:cNvGraphicFramePr/>
          <p:nvPr/>
        </p:nvGraphicFramePr>
        <p:xfrm>
          <a:off x="247625" y="3250825"/>
          <a:ext cx="5271900" cy="2407770"/>
        </p:xfrm>
        <a:graphic>
          <a:graphicData uri="http://schemas.openxmlformats.org/drawingml/2006/table">
            <a:tbl>
              <a:tblPr>
                <a:noFill/>
                <a:tableStyleId>{C7E7A0DD-A217-4716-B1CD-CE4F066CB53D}</a:tableStyleId>
              </a:tblPr>
              <a:tblGrid>
                <a:gridCol w="1723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54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93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sessions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statTime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timestamp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Timestamp on server when received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sessionStartTime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timestamp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Timestamp on client when fired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playerID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varchar(50)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PlayerID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sessionID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varchar(50)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Assigned SessionID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379" name="Google Shape;379;p38"/>
          <p:cNvGraphicFramePr/>
          <p:nvPr>
            <p:extLst>
              <p:ext uri="{D42A27DB-BD31-4B8C-83A1-F6EECF244321}">
                <p14:modId xmlns:p14="http://schemas.microsoft.com/office/powerpoint/2010/main" val="651063592"/>
              </p:ext>
            </p:extLst>
          </p:nvPr>
        </p:nvGraphicFramePr>
        <p:xfrm>
          <a:off x="5868500" y="1803839"/>
          <a:ext cx="6049650" cy="2986830"/>
        </p:xfrm>
        <a:graphic>
          <a:graphicData uri="http://schemas.openxmlformats.org/drawingml/2006/table">
            <a:tbl>
              <a:tblPr>
                <a:noFill/>
                <a:tableStyleId>{C7E7A0DD-A217-4716-B1CD-CE4F066CB53D}</a:tableStyleId>
              </a:tblPr>
              <a:tblGrid>
                <a:gridCol w="1766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26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56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counters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statTime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timestamp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Timestamp at server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sessionID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varchar(50)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Session ID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playerID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varchar(50)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playerID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counterName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varchar(50)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Name of counter fired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primaryParameter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varchar(50)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Primary (querying) parameter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parameterBlob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varchar(250)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 err="1"/>
                        <a:t>Remainging</a:t>
                      </a:r>
                      <a:r>
                        <a:rPr lang="en" dirty="0"/>
                        <a:t> (non-querying) parameters</a:t>
                      </a:r>
                      <a:endParaRPr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39"/>
          <p:cNvSpPr txBox="1">
            <a:spLocks noGrp="1"/>
          </p:cNvSpPr>
          <p:nvPr>
            <p:ph type="title"/>
          </p:nvPr>
        </p:nvSpPr>
        <p:spPr>
          <a:xfrm>
            <a:off x="1429800" y="365125"/>
            <a:ext cx="9332400" cy="13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Example: GET /status</a:t>
            </a:r>
            <a:endParaRPr/>
          </a:p>
        </p:txBody>
      </p:sp>
      <p:sp>
        <p:nvSpPr>
          <p:cNvPr id="386" name="Google Shape;386;p3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  <p:pic>
        <p:nvPicPr>
          <p:cNvPr id="387" name="Google Shape;38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74350" y="1578900"/>
            <a:ext cx="5843307" cy="486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40"/>
          <p:cNvSpPr txBox="1">
            <a:spLocks noGrp="1"/>
          </p:cNvSpPr>
          <p:nvPr>
            <p:ph type="title"/>
          </p:nvPr>
        </p:nvSpPr>
        <p:spPr>
          <a:xfrm>
            <a:off x="1429800" y="365125"/>
            <a:ext cx="9332400" cy="13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Example: GET /status</a:t>
            </a:r>
            <a:endParaRPr/>
          </a:p>
        </p:txBody>
      </p:sp>
      <p:sp>
        <p:nvSpPr>
          <p:cNvPr id="394" name="Google Shape;394;p4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  <p:pic>
        <p:nvPicPr>
          <p:cNvPr id="395" name="Google Shape;39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46096" y="1843225"/>
            <a:ext cx="6499809" cy="4862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41"/>
          <p:cNvSpPr txBox="1">
            <a:spLocks noGrp="1"/>
          </p:cNvSpPr>
          <p:nvPr>
            <p:ph type="title"/>
          </p:nvPr>
        </p:nvSpPr>
        <p:spPr>
          <a:xfrm>
            <a:off x="1429800" y="365125"/>
            <a:ext cx="9332400" cy="13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Debugging an API</a:t>
            </a:r>
            <a:endParaRPr/>
          </a:p>
        </p:txBody>
      </p:sp>
      <p:sp>
        <p:nvSpPr>
          <p:cNvPr id="402" name="Google Shape;402;p41"/>
          <p:cNvSpPr txBox="1">
            <a:spLocks noGrp="1"/>
          </p:cNvSpPr>
          <p:nvPr>
            <p:ph type="body" idx="1"/>
          </p:nvPr>
        </p:nvSpPr>
        <p:spPr>
          <a:xfrm>
            <a:off x="371700" y="1825625"/>
            <a:ext cx="11448600" cy="43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06400" algn="l" rtl="0">
              <a:spcBef>
                <a:spcPts val="1067"/>
              </a:spcBef>
              <a:spcAft>
                <a:spcPts val="0"/>
              </a:spcAft>
              <a:buSzPts val="2800"/>
              <a:buAutoNum type="arabicPeriod"/>
            </a:pPr>
            <a:r>
              <a:rPr lang="en"/>
              <a:t>Browser - just ping the service</a:t>
            </a:r>
            <a:endParaRPr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en"/>
              <a:t>httpie - simple python command line system</a:t>
            </a:r>
            <a:endParaRPr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en"/>
              <a:t>Postman - graphical client for polling REST APIs</a:t>
            </a:r>
            <a:endParaRPr/>
          </a:p>
        </p:txBody>
      </p:sp>
      <p:sp>
        <p:nvSpPr>
          <p:cNvPr id="403" name="Google Shape;403;p4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42"/>
          <p:cNvSpPr txBox="1">
            <a:spLocks noGrp="1"/>
          </p:cNvSpPr>
          <p:nvPr>
            <p:ph type="title"/>
          </p:nvPr>
        </p:nvSpPr>
        <p:spPr>
          <a:xfrm>
            <a:off x="1429800" y="365125"/>
            <a:ext cx="9332400" cy="13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Hands On</a:t>
            </a:r>
            <a:endParaRPr/>
          </a:p>
        </p:txBody>
      </p:sp>
      <p:sp>
        <p:nvSpPr>
          <p:cNvPr id="410" name="Google Shape;410;p42"/>
          <p:cNvSpPr txBox="1">
            <a:spLocks noGrp="1"/>
          </p:cNvSpPr>
          <p:nvPr>
            <p:ph type="body" idx="1"/>
          </p:nvPr>
        </p:nvSpPr>
        <p:spPr>
          <a:xfrm>
            <a:off x="371700" y="1825625"/>
            <a:ext cx="11448600" cy="43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06400" algn="l" rtl="0">
              <a:spcBef>
                <a:spcPts val="1067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Complete methods for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PlayerRegisterEvent on_post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SessionStart on_post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CounterEvent on_post</a:t>
            </a:r>
            <a:endParaRPr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Add them to the api routes at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‘/newPlayer’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‘/sessionStart’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‘/counter’</a:t>
            </a:r>
            <a:endParaRPr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" b="1"/>
              <a:t>We’ll take up to 30mins on this part and then move on</a:t>
            </a:r>
            <a:endParaRPr b="1"/>
          </a:p>
        </p:txBody>
      </p:sp>
      <p:sp>
        <p:nvSpPr>
          <p:cNvPr id="411" name="Google Shape;411;p4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43"/>
          <p:cNvSpPr txBox="1">
            <a:spLocks noGrp="1"/>
          </p:cNvSpPr>
          <p:nvPr>
            <p:ph type="title"/>
          </p:nvPr>
        </p:nvSpPr>
        <p:spPr>
          <a:xfrm>
            <a:off x="1429800" y="365125"/>
            <a:ext cx="9332400" cy="13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Logging Telemetry (Unity)</a:t>
            </a:r>
            <a:endParaRPr/>
          </a:p>
        </p:txBody>
      </p:sp>
      <p:sp>
        <p:nvSpPr>
          <p:cNvPr id="418" name="Google Shape;418;p43"/>
          <p:cNvSpPr txBox="1">
            <a:spLocks noGrp="1"/>
          </p:cNvSpPr>
          <p:nvPr>
            <p:ph type="body" idx="1"/>
          </p:nvPr>
        </p:nvSpPr>
        <p:spPr>
          <a:xfrm>
            <a:off x="371700" y="1825625"/>
            <a:ext cx="11448600" cy="43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06400" algn="l" rtl="0">
              <a:spcBef>
                <a:spcPts val="1067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At the end of this section: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Created a simple logging script in C#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Leveraged Unity’s native UnityWebRequest class for REST calls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Instrumented a basic Unity project with telemetry events</a:t>
            </a:r>
            <a:endParaRPr/>
          </a:p>
        </p:txBody>
      </p:sp>
      <p:sp>
        <p:nvSpPr>
          <p:cNvPr id="419" name="Google Shape;419;p4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44"/>
          <p:cNvSpPr txBox="1">
            <a:spLocks noGrp="1"/>
          </p:cNvSpPr>
          <p:nvPr>
            <p:ph type="title"/>
          </p:nvPr>
        </p:nvSpPr>
        <p:spPr>
          <a:xfrm>
            <a:off x="1429800" y="365125"/>
            <a:ext cx="9332400" cy="13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Recall: The Basics</a:t>
            </a:r>
            <a:endParaRPr/>
          </a:p>
        </p:txBody>
      </p:sp>
      <p:sp>
        <p:nvSpPr>
          <p:cNvPr id="426" name="Google Shape;426;p4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  <p:sp>
        <p:nvSpPr>
          <p:cNvPr id="427" name="Google Shape;427;p44"/>
          <p:cNvSpPr/>
          <p:nvPr/>
        </p:nvSpPr>
        <p:spPr>
          <a:xfrm>
            <a:off x="3282600" y="2334400"/>
            <a:ext cx="5626800" cy="3693600"/>
          </a:xfrm>
          <a:prstGeom prst="roundRect">
            <a:avLst>
              <a:gd name="adj" fmla="val 16667"/>
            </a:avLst>
          </a:prstGeom>
          <a:solidFill>
            <a:srgbClr val="9FC5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UnityEngine</a:t>
            </a:r>
            <a:endParaRPr/>
          </a:p>
        </p:txBody>
      </p:sp>
      <p:sp>
        <p:nvSpPr>
          <p:cNvPr id="428" name="Google Shape;428;p44"/>
          <p:cNvSpPr/>
          <p:nvPr/>
        </p:nvSpPr>
        <p:spPr>
          <a:xfrm>
            <a:off x="3440650" y="3423125"/>
            <a:ext cx="2665500" cy="20553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Game Logic Stuff</a:t>
            </a:r>
            <a:endParaRPr/>
          </a:p>
        </p:txBody>
      </p:sp>
      <p:sp>
        <p:nvSpPr>
          <p:cNvPr id="429" name="Google Shape;429;p44"/>
          <p:cNvSpPr/>
          <p:nvPr/>
        </p:nvSpPr>
        <p:spPr>
          <a:xfrm>
            <a:off x="6696900" y="4033625"/>
            <a:ext cx="1831800" cy="8343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Analytics Package</a:t>
            </a:r>
            <a:endParaRPr/>
          </a:p>
        </p:txBody>
      </p:sp>
      <p:cxnSp>
        <p:nvCxnSpPr>
          <p:cNvPr id="430" name="Google Shape;430;p44"/>
          <p:cNvCxnSpPr>
            <a:stCxn id="428" idx="0"/>
            <a:endCxn id="429" idx="0"/>
          </p:cNvCxnSpPr>
          <p:nvPr/>
        </p:nvCxnSpPr>
        <p:spPr>
          <a:xfrm rot="-5400000" flipH="1">
            <a:off x="5887900" y="2308625"/>
            <a:ext cx="610500" cy="2839500"/>
          </a:xfrm>
          <a:prstGeom prst="curvedConnector3">
            <a:avLst>
              <a:gd name="adj1" fmla="val -39005"/>
            </a:avLst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45"/>
          <p:cNvSpPr txBox="1">
            <a:spLocks noGrp="1"/>
          </p:cNvSpPr>
          <p:nvPr>
            <p:ph type="title"/>
          </p:nvPr>
        </p:nvSpPr>
        <p:spPr>
          <a:xfrm>
            <a:off x="1429800" y="365125"/>
            <a:ext cx="9332400" cy="13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Unity Demo Scene</a:t>
            </a:r>
            <a:endParaRPr/>
          </a:p>
        </p:txBody>
      </p:sp>
      <p:sp>
        <p:nvSpPr>
          <p:cNvPr id="437" name="Google Shape;437;p4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  <p:pic>
        <p:nvPicPr>
          <p:cNvPr id="438" name="Google Shape;438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0989" y="1843225"/>
            <a:ext cx="7650021" cy="4862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title"/>
          </p:nvPr>
        </p:nvSpPr>
        <p:spPr>
          <a:xfrm>
            <a:off x="1429800" y="365125"/>
            <a:ext cx="9332400" cy="13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Zynga: Over Ten Years Making Games</a:t>
            </a:r>
            <a:endParaRPr/>
          </a:p>
        </p:txBody>
      </p:sp>
      <p:pic>
        <p:nvPicPr>
          <p:cNvPr id="72" name="Google Shape;72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79350" y="1788850"/>
            <a:ext cx="4233299" cy="191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52125" y="2319237"/>
            <a:ext cx="3407549" cy="1916752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5375" y="2319238"/>
            <a:ext cx="3404503" cy="191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9275" y="4833375"/>
            <a:ext cx="3407550" cy="1918438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355175" y="4834225"/>
            <a:ext cx="3407549" cy="191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229647" y="4236002"/>
            <a:ext cx="3732699" cy="19534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46"/>
          <p:cNvSpPr txBox="1">
            <a:spLocks noGrp="1"/>
          </p:cNvSpPr>
          <p:nvPr>
            <p:ph type="title"/>
          </p:nvPr>
        </p:nvSpPr>
        <p:spPr>
          <a:xfrm>
            <a:off x="1429800" y="365125"/>
            <a:ext cx="9332400" cy="13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Unity Demo Scene</a:t>
            </a:r>
            <a:endParaRPr/>
          </a:p>
        </p:txBody>
      </p:sp>
      <p:sp>
        <p:nvSpPr>
          <p:cNvPr id="445" name="Google Shape;445;p4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  <p:pic>
        <p:nvPicPr>
          <p:cNvPr id="446" name="Google Shape;446;p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70989" y="1843225"/>
            <a:ext cx="7650021" cy="4862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47"/>
          <p:cNvSpPr txBox="1">
            <a:spLocks noGrp="1"/>
          </p:cNvSpPr>
          <p:nvPr>
            <p:ph type="title"/>
          </p:nvPr>
        </p:nvSpPr>
        <p:spPr>
          <a:xfrm>
            <a:off x="1429800" y="365125"/>
            <a:ext cx="9332400" cy="13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AnalyticsManager.cs</a:t>
            </a:r>
            <a:endParaRPr/>
          </a:p>
        </p:txBody>
      </p:sp>
      <p:sp>
        <p:nvSpPr>
          <p:cNvPr id="453" name="Google Shape;453;p4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41</a:t>
            </a:fld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48"/>
          <p:cNvSpPr txBox="1">
            <a:spLocks noGrp="1"/>
          </p:cNvSpPr>
          <p:nvPr>
            <p:ph type="title"/>
          </p:nvPr>
        </p:nvSpPr>
        <p:spPr>
          <a:xfrm>
            <a:off x="1429800" y="365125"/>
            <a:ext cx="9332400" cy="13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Telemetry</a:t>
            </a:r>
            <a:endParaRPr/>
          </a:p>
        </p:txBody>
      </p:sp>
      <p:sp>
        <p:nvSpPr>
          <p:cNvPr id="460" name="Google Shape;460;p48"/>
          <p:cNvSpPr txBox="1">
            <a:spLocks noGrp="1"/>
          </p:cNvSpPr>
          <p:nvPr>
            <p:ph type="body" idx="1"/>
          </p:nvPr>
        </p:nvSpPr>
        <p:spPr>
          <a:xfrm>
            <a:off x="371700" y="1825625"/>
            <a:ext cx="11448600" cy="43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06400" algn="l" rtl="0">
              <a:spcBef>
                <a:spcPts val="1067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Things we’re going to care about today: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New Players</a:t>
            </a:r>
            <a:endParaRPr/>
          </a:p>
          <a:p>
            <a:pPr marL="1371600" lvl="2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"/>
              <a:t>http://localhost:8998/newPlayer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Session Start</a:t>
            </a:r>
            <a:endParaRPr/>
          </a:p>
          <a:p>
            <a:pPr marL="1371600" lvl="2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"/>
              <a:t>http://localhost:8998/sessionStart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Collision Events (One kind of “custom” event)</a:t>
            </a:r>
            <a:endParaRPr/>
          </a:p>
          <a:p>
            <a:pPr marL="1371600" lvl="2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"/>
              <a:t>http://localhost:8998/counter</a:t>
            </a:r>
            <a:endParaRPr/>
          </a:p>
        </p:txBody>
      </p:sp>
      <p:sp>
        <p:nvSpPr>
          <p:cNvPr id="461" name="Google Shape;461;p4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42</a:t>
            </a:fld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49"/>
          <p:cNvSpPr txBox="1">
            <a:spLocks noGrp="1"/>
          </p:cNvSpPr>
          <p:nvPr>
            <p:ph type="title"/>
          </p:nvPr>
        </p:nvSpPr>
        <p:spPr>
          <a:xfrm>
            <a:off x="1429800" y="365125"/>
            <a:ext cx="9332400" cy="13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SceneManager.cs</a:t>
            </a:r>
            <a:endParaRPr/>
          </a:p>
        </p:txBody>
      </p:sp>
      <p:sp>
        <p:nvSpPr>
          <p:cNvPr id="468" name="Google Shape;468;p4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43</a:t>
            </a:fld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50"/>
          <p:cNvSpPr txBox="1">
            <a:spLocks noGrp="1"/>
          </p:cNvSpPr>
          <p:nvPr>
            <p:ph type="title"/>
          </p:nvPr>
        </p:nvSpPr>
        <p:spPr>
          <a:xfrm>
            <a:off x="1429800" y="365125"/>
            <a:ext cx="9332400" cy="13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CollisionAlerter.cs</a:t>
            </a:r>
            <a:endParaRPr/>
          </a:p>
        </p:txBody>
      </p:sp>
      <p:sp>
        <p:nvSpPr>
          <p:cNvPr id="475" name="Google Shape;475;p5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44</a:t>
            </a:fld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51"/>
          <p:cNvSpPr txBox="1">
            <a:spLocks noGrp="1"/>
          </p:cNvSpPr>
          <p:nvPr>
            <p:ph type="title"/>
          </p:nvPr>
        </p:nvSpPr>
        <p:spPr>
          <a:xfrm>
            <a:off x="1429800" y="365125"/>
            <a:ext cx="9332400" cy="13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Analysis (Python)</a:t>
            </a:r>
            <a:endParaRPr/>
          </a:p>
        </p:txBody>
      </p:sp>
      <p:sp>
        <p:nvSpPr>
          <p:cNvPr id="482" name="Google Shape;482;p51"/>
          <p:cNvSpPr txBox="1">
            <a:spLocks noGrp="1"/>
          </p:cNvSpPr>
          <p:nvPr>
            <p:ph type="body" idx="1"/>
          </p:nvPr>
        </p:nvSpPr>
        <p:spPr>
          <a:xfrm>
            <a:off x="371700" y="1825625"/>
            <a:ext cx="11448600" cy="43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06400" algn="l" rtl="0">
              <a:spcBef>
                <a:spcPts val="1067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At the end of this section: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Basic data manipulation in Python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Basic visualisation and analysis</a:t>
            </a:r>
            <a:endParaRPr/>
          </a:p>
        </p:txBody>
      </p:sp>
      <p:sp>
        <p:nvSpPr>
          <p:cNvPr id="483" name="Google Shape;483;p5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45</a:t>
            </a:fld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52"/>
          <p:cNvSpPr txBox="1">
            <a:spLocks noGrp="1"/>
          </p:cNvSpPr>
          <p:nvPr>
            <p:ph type="title"/>
          </p:nvPr>
        </p:nvSpPr>
        <p:spPr>
          <a:xfrm>
            <a:off x="1429800" y="365125"/>
            <a:ext cx="9332400" cy="13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 to Docker</a:t>
            </a:r>
            <a:endParaRPr/>
          </a:p>
        </p:txBody>
      </p:sp>
      <p:sp>
        <p:nvSpPr>
          <p:cNvPr id="490" name="Google Shape;490;p5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46</a:t>
            </a:fld>
            <a:endParaRPr/>
          </a:p>
        </p:txBody>
      </p:sp>
      <p:pic>
        <p:nvPicPr>
          <p:cNvPr id="491" name="Google Shape;491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2600" y="1754025"/>
            <a:ext cx="6826800" cy="3349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53"/>
          <p:cNvSpPr txBox="1">
            <a:spLocks noGrp="1"/>
          </p:cNvSpPr>
          <p:nvPr>
            <p:ph type="title"/>
          </p:nvPr>
        </p:nvSpPr>
        <p:spPr>
          <a:xfrm>
            <a:off x="1429800" y="365125"/>
            <a:ext cx="9332400" cy="13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Jupyter Notebooks / JupyterLab</a:t>
            </a:r>
            <a:endParaRPr/>
          </a:p>
        </p:txBody>
      </p:sp>
      <p:sp>
        <p:nvSpPr>
          <p:cNvPr id="498" name="Google Shape;498;p5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47</a:t>
            </a:fld>
            <a:endParaRPr/>
          </a:p>
        </p:txBody>
      </p:sp>
      <p:pic>
        <p:nvPicPr>
          <p:cNvPr id="499" name="Google Shape;499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0500" y="1690825"/>
            <a:ext cx="7650021" cy="4862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54"/>
          <p:cNvSpPr txBox="1">
            <a:spLocks noGrp="1"/>
          </p:cNvSpPr>
          <p:nvPr>
            <p:ph type="title"/>
          </p:nvPr>
        </p:nvSpPr>
        <p:spPr>
          <a:xfrm>
            <a:off x="1429800" y="365125"/>
            <a:ext cx="9332400" cy="13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Hands-On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Graphing with Pandas/Matplotlib</a:t>
            </a:r>
            <a:endParaRPr/>
          </a:p>
        </p:txBody>
      </p:sp>
      <p:sp>
        <p:nvSpPr>
          <p:cNvPr id="506" name="Google Shape;506;p54"/>
          <p:cNvSpPr txBox="1">
            <a:spLocks noGrp="1"/>
          </p:cNvSpPr>
          <p:nvPr>
            <p:ph type="body" idx="1"/>
          </p:nvPr>
        </p:nvSpPr>
        <p:spPr>
          <a:xfrm>
            <a:off x="371700" y="1825625"/>
            <a:ext cx="11448600" cy="43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06400" algn="l" rtl="0">
              <a:spcBef>
                <a:spcPts val="1067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Launch the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BITools</a:t>
            </a:r>
            <a:r>
              <a:rPr lang="en"/>
              <a:t> docker image</a:t>
            </a:r>
            <a:endParaRPr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From the console, copy the token provided</a:t>
            </a:r>
            <a:endParaRPr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Open up the Analysis.ipynb notebook in Jupyter</a:t>
            </a:r>
            <a:endParaRPr/>
          </a:p>
        </p:txBody>
      </p:sp>
      <p:sp>
        <p:nvSpPr>
          <p:cNvPr id="507" name="Google Shape;507;p5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48</a:t>
            </a:fld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55"/>
          <p:cNvSpPr txBox="1">
            <a:spLocks noGrp="1"/>
          </p:cNvSpPr>
          <p:nvPr>
            <p:ph type="title"/>
          </p:nvPr>
        </p:nvSpPr>
        <p:spPr>
          <a:xfrm>
            <a:off x="1429800" y="365125"/>
            <a:ext cx="9332400" cy="13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Decision Making (Python, Unity)</a:t>
            </a:r>
            <a:endParaRPr/>
          </a:p>
        </p:txBody>
      </p:sp>
      <p:sp>
        <p:nvSpPr>
          <p:cNvPr id="514" name="Google Shape;514;p55"/>
          <p:cNvSpPr txBox="1">
            <a:spLocks noGrp="1"/>
          </p:cNvSpPr>
          <p:nvPr>
            <p:ph type="body" idx="1"/>
          </p:nvPr>
        </p:nvSpPr>
        <p:spPr>
          <a:xfrm>
            <a:off x="371700" y="1825625"/>
            <a:ext cx="11448600" cy="43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06400" algn="l" rtl="0">
              <a:spcBef>
                <a:spcPts val="1067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At the end of this section: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Understand how to productionalize “analysis as a service”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Use this to customize ingame content at runtime</a:t>
            </a:r>
            <a:endParaRPr/>
          </a:p>
        </p:txBody>
      </p:sp>
      <p:sp>
        <p:nvSpPr>
          <p:cNvPr id="515" name="Google Shape;515;p5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49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1"/>
          <p:cNvSpPr txBox="1">
            <a:spLocks noGrp="1"/>
          </p:cNvSpPr>
          <p:nvPr>
            <p:ph type="title"/>
          </p:nvPr>
        </p:nvSpPr>
        <p:spPr>
          <a:xfrm>
            <a:off x="1429800" y="365125"/>
            <a:ext cx="9332400" cy="13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 Analytics Hierarchy of Needs</a:t>
            </a:r>
            <a:endParaRPr/>
          </a:p>
        </p:txBody>
      </p:sp>
      <p:sp>
        <p:nvSpPr>
          <p:cNvPr id="84" name="Google Shape;84;p1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grpSp>
        <p:nvGrpSpPr>
          <p:cNvPr id="85" name="Google Shape;85;p11"/>
          <p:cNvGrpSpPr/>
          <p:nvPr/>
        </p:nvGrpSpPr>
        <p:grpSpPr>
          <a:xfrm flipH="1">
            <a:off x="7501560" y="3410984"/>
            <a:ext cx="3922340" cy="1396365"/>
            <a:chOff x="857520" y="1684225"/>
            <a:chExt cx="2941829" cy="1047300"/>
          </a:xfrm>
        </p:grpSpPr>
        <p:sp>
          <p:nvSpPr>
            <p:cNvPr id="86" name="Google Shape;86;p11"/>
            <p:cNvSpPr txBox="1"/>
            <p:nvPr/>
          </p:nvSpPr>
          <p:spPr>
            <a:xfrm>
              <a:off x="857520" y="1684225"/>
              <a:ext cx="2077200" cy="1047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latin typeface="Roboto"/>
                  <a:ea typeface="Roboto"/>
                  <a:cs typeface="Roboto"/>
                  <a:sym typeface="Roboto"/>
                </a:rPr>
                <a:t>Aggregated Information</a:t>
              </a:r>
              <a:endParaRPr sz="1100" b="1"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87" name="Google Shape;87;p11"/>
            <p:cNvCxnSpPr/>
            <p:nvPr/>
          </p:nvCxnSpPr>
          <p:spPr>
            <a:xfrm rot="10800000">
              <a:off x="3046949" y="2215320"/>
              <a:ext cx="752400" cy="0"/>
            </a:xfrm>
            <a:prstGeom prst="straightConnector1">
              <a:avLst/>
            </a:prstGeom>
            <a:noFill/>
            <a:ln w="9525" cap="flat" cmpd="sng">
              <a:solidFill>
                <a:srgbClr val="C2C2C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8" name="Google Shape;88;p11"/>
            <p:cNvSpPr/>
            <p:nvPr/>
          </p:nvSpPr>
          <p:spPr>
            <a:xfrm>
              <a:off x="3020371" y="2111851"/>
              <a:ext cx="198600" cy="198300"/>
            </a:xfrm>
            <a:prstGeom prst="ellipse">
              <a:avLst/>
            </a:prstGeom>
            <a:solidFill>
              <a:srgbClr val="7F209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11"/>
            <p:cNvSpPr txBox="1"/>
            <p:nvPr/>
          </p:nvSpPr>
          <p:spPr>
            <a:xfrm>
              <a:off x="2995927" y="2051434"/>
              <a:ext cx="247500" cy="312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2100"/>
                </a:spcAft>
                <a:buNone/>
              </a:pPr>
              <a:r>
                <a:rPr lang="en" sz="11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3</a:t>
              </a:r>
              <a:endParaRPr sz="1900">
                <a:solidFill>
                  <a:srgbClr val="FFFFFF"/>
                </a:solidFill>
              </a:endParaRPr>
            </a:p>
          </p:txBody>
        </p:sp>
      </p:grpSp>
      <p:grpSp>
        <p:nvGrpSpPr>
          <p:cNvPr id="90" name="Google Shape;90;p11"/>
          <p:cNvGrpSpPr/>
          <p:nvPr/>
        </p:nvGrpSpPr>
        <p:grpSpPr>
          <a:xfrm>
            <a:off x="714025" y="4335417"/>
            <a:ext cx="4426174" cy="1396365"/>
            <a:chOff x="857520" y="1684225"/>
            <a:chExt cx="3319714" cy="1047300"/>
          </a:xfrm>
        </p:grpSpPr>
        <p:sp>
          <p:nvSpPr>
            <p:cNvPr id="91" name="Google Shape;91;p11"/>
            <p:cNvSpPr txBox="1"/>
            <p:nvPr/>
          </p:nvSpPr>
          <p:spPr>
            <a:xfrm>
              <a:off x="857520" y="1684225"/>
              <a:ext cx="2077200" cy="1047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latin typeface="Roboto"/>
                  <a:ea typeface="Roboto"/>
                  <a:cs typeface="Roboto"/>
                  <a:sym typeface="Roboto"/>
                </a:rPr>
                <a:t>Raw Telemetry Data</a:t>
              </a:r>
              <a:endParaRPr sz="1100"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92" name="Google Shape;92;p11"/>
            <p:cNvCxnSpPr/>
            <p:nvPr/>
          </p:nvCxnSpPr>
          <p:spPr>
            <a:xfrm rot="10800000">
              <a:off x="3046834" y="2215329"/>
              <a:ext cx="1130400" cy="0"/>
            </a:xfrm>
            <a:prstGeom prst="straightConnector1">
              <a:avLst/>
            </a:prstGeom>
            <a:noFill/>
            <a:ln w="9525" cap="flat" cmpd="sng">
              <a:solidFill>
                <a:srgbClr val="C2C2C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3" name="Google Shape;93;p11"/>
            <p:cNvSpPr/>
            <p:nvPr/>
          </p:nvSpPr>
          <p:spPr>
            <a:xfrm>
              <a:off x="3020371" y="2111851"/>
              <a:ext cx="198600" cy="198300"/>
            </a:xfrm>
            <a:prstGeom prst="ellipse">
              <a:avLst/>
            </a:prstGeom>
            <a:solidFill>
              <a:srgbClr val="9225A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11"/>
            <p:cNvSpPr txBox="1"/>
            <p:nvPr/>
          </p:nvSpPr>
          <p:spPr>
            <a:xfrm>
              <a:off x="2995927" y="2051434"/>
              <a:ext cx="247500" cy="312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2100"/>
                </a:spcAft>
                <a:buNone/>
              </a:pPr>
              <a:r>
                <a:rPr lang="en" sz="11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4</a:t>
              </a:r>
              <a:endParaRPr sz="1900">
                <a:solidFill>
                  <a:srgbClr val="FFFFFF"/>
                </a:solidFill>
              </a:endParaRPr>
            </a:p>
          </p:txBody>
        </p:sp>
      </p:grpSp>
      <p:grpSp>
        <p:nvGrpSpPr>
          <p:cNvPr id="95" name="Google Shape;95;p11"/>
          <p:cNvGrpSpPr/>
          <p:nvPr/>
        </p:nvGrpSpPr>
        <p:grpSpPr>
          <a:xfrm flipH="1">
            <a:off x="6450120" y="1818917"/>
            <a:ext cx="4973781" cy="1396365"/>
            <a:chOff x="857520" y="1684225"/>
            <a:chExt cx="3730429" cy="1047300"/>
          </a:xfrm>
        </p:grpSpPr>
        <p:sp>
          <p:nvSpPr>
            <p:cNvPr id="96" name="Google Shape;96;p11"/>
            <p:cNvSpPr txBox="1"/>
            <p:nvPr/>
          </p:nvSpPr>
          <p:spPr>
            <a:xfrm>
              <a:off x="857520" y="1684225"/>
              <a:ext cx="2077200" cy="1047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latin typeface="Roboto"/>
                  <a:ea typeface="Roboto"/>
                  <a:cs typeface="Roboto"/>
                  <a:sym typeface="Roboto"/>
                </a:rPr>
                <a:t>Decisions</a:t>
              </a:r>
              <a:endParaRPr sz="1100" b="1"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97" name="Google Shape;97;p11"/>
            <p:cNvCxnSpPr/>
            <p:nvPr/>
          </p:nvCxnSpPr>
          <p:spPr>
            <a:xfrm rot="10800000">
              <a:off x="3046849" y="2215320"/>
              <a:ext cx="1541100" cy="0"/>
            </a:xfrm>
            <a:prstGeom prst="straightConnector1">
              <a:avLst/>
            </a:prstGeom>
            <a:noFill/>
            <a:ln w="9525" cap="flat" cmpd="sng">
              <a:solidFill>
                <a:srgbClr val="C2C2C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8" name="Google Shape;98;p11"/>
            <p:cNvSpPr/>
            <p:nvPr/>
          </p:nvSpPr>
          <p:spPr>
            <a:xfrm>
              <a:off x="3020371" y="2111851"/>
              <a:ext cx="198600" cy="198300"/>
            </a:xfrm>
            <a:prstGeom prst="ellipse">
              <a:avLst/>
            </a:prstGeom>
            <a:solidFill>
              <a:srgbClr val="701C7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11"/>
            <p:cNvSpPr txBox="1"/>
            <p:nvPr/>
          </p:nvSpPr>
          <p:spPr>
            <a:xfrm>
              <a:off x="2995927" y="2051434"/>
              <a:ext cx="247500" cy="312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2100"/>
                </a:spcAft>
                <a:buNone/>
              </a:pPr>
              <a:r>
                <a:rPr lang="en" sz="11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1</a:t>
              </a:r>
              <a:endParaRPr sz="1900">
                <a:solidFill>
                  <a:srgbClr val="FFFFFF"/>
                </a:solidFill>
              </a:endParaRPr>
            </a:p>
          </p:txBody>
        </p:sp>
      </p:grpSp>
      <p:sp>
        <p:nvSpPr>
          <p:cNvPr id="100" name="Google Shape;100;p11"/>
          <p:cNvSpPr/>
          <p:nvPr/>
        </p:nvSpPr>
        <p:spPr>
          <a:xfrm>
            <a:off x="4299191" y="4062348"/>
            <a:ext cx="3595813" cy="1332724"/>
          </a:xfrm>
          <a:custGeom>
            <a:avLst/>
            <a:gdLst/>
            <a:ahLst/>
            <a:cxnLst/>
            <a:rect l="l" t="t" r="r" b="b"/>
            <a:pathLst>
              <a:path w="39012" h="12970" extrusionOk="0">
                <a:moveTo>
                  <a:pt x="0" y="5914"/>
                </a:moveTo>
                <a:lnTo>
                  <a:pt x="19531" y="12970"/>
                </a:lnTo>
                <a:lnTo>
                  <a:pt x="39012" y="5914"/>
                </a:lnTo>
                <a:lnTo>
                  <a:pt x="19581" y="0"/>
                </a:lnTo>
                <a:close/>
              </a:path>
            </a:pathLst>
          </a:custGeom>
          <a:solidFill>
            <a:srgbClr val="D9D9D9"/>
          </a:solidFill>
          <a:ln>
            <a:noFill/>
          </a:ln>
        </p:spPr>
      </p:sp>
      <p:sp>
        <p:nvSpPr>
          <p:cNvPr id="101" name="Google Shape;101;p11"/>
          <p:cNvSpPr/>
          <p:nvPr/>
        </p:nvSpPr>
        <p:spPr>
          <a:xfrm>
            <a:off x="4850329" y="3432241"/>
            <a:ext cx="2472039" cy="910361"/>
          </a:xfrm>
          <a:custGeom>
            <a:avLst/>
            <a:gdLst/>
            <a:ahLst/>
            <a:cxnLst/>
            <a:rect l="l" t="t" r="r" b="b"/>
            <a:pathLst>
              <a:path w="39012" h="12970" extrusionOk="0">
                <a:moveTo>
                  <a:pt x="0" y="5914"/>
                </a:moveTo>
                <a:lnTo>
                  <a:pt x="19531" y="12970"/>
                </a:lnTo>
                <a:lnTo>
                  <a:pt x="39012" y="5914"/>
                </a:lnTo>
                <a:lnTo>
                  <a:pt x="19581" y="0"/>
                </a:lnTo>
                <a:close/>
              </a:path>
            </a:pathLst>
          </a:custGeom>
          <a:solidFill>
            <a:srgbClr val="D9D9D9"/>
          </a:solidFill>
          <a:ln>
            <a:noFill/>
          </a:ln>
        </p:spPr>
      </p:sp>
      <p:sp>
        <p:nvSpPr>
          <p:cNvPr id="102" name="Google Shape;102;p11"/>
          <p:cNvSpPr/>
          <p:nvPr/>
        </p:nvSpPr>
        <p:spPr>
          <a:xfrm>
            <a:off x="5328939" y="2850438"/>
            <a:ext cx="1521529" cy="571627"/>
          </a:xfrm>
          <a:custGeom>
            <a:avLst/>
            <a:gdLst/>
            <a:ahLst/>
            <a:cxnLst/>
            <a:rect l="l" t="t" r="r" b="b"/>
            <a:pathLst>
              <a:path w="24053" h="8150" extrusionOk="0">
                <a:moveTo>
                  <a:pt x="0" y="3827"/>
                </a:moveTo>
                <a:lnTo>
                  <a:pt x="11976" y="8150"/>
                </a:lnTo>
                <a:lnTo>
                  <a:pt x="24053" y="3827"/>
                </a:lnTo>
                <a:lnTo>
                  <a:pt x="12126" y="0"/>
                </a:lnTo>
                <a:close/>
              </a:path>
            </a:pathLst>
          </a:custGeom>
          <a:solidFill>
            <a:srgbClr val="D9D9D9"/>
          </a:solidFill>
          <a:ln>
            <a:noFill/>
          </a:ln>
        </p:spPr>
      </p:sp>
      <p:sp>
        <p:nvSpPr>
          <p:cNvPr id="103" name="Google Shape;103;p11"/>
          <p:cNvSpPr/>
          <p:nvPr/>
        </p:nvSpPr>
        <p:spPr>
          <a:xfrm>
            <a:off x="3756457" y="4670695"/>
            <a:ext cx="2339453" cy="1688439"/>
          </a:xfrm>
          <a:custGeom>
            <a:avLst/>
            <a:gdLst/>
            <a:ahLst/>
            <a:cxnLst/>
            <a:rect l="l" t="t" r="r" b="b"/>
            <a:pathLst>
              <a:path w="31954" h="20822" extrusionOk="0">
                <a:moveTo>
                  <a:pt x="7355" y="0"/>
                </a:moveTo>
                <a:lnTo>
                  <a:pt x="31954" y="8796"/>
                </a:lnTo>
                <a:lnTo>
                  <a:pt x="31954" y="20822"/>
                </a:lnTo>
                <a:lnTo>
                  <a:pt x="0" y="8895"/>
                </a:lnTo>
                <a:close/>
              </a:path>
            </a:pathLst>
          </a:custGeom>
          <a:solidFill>
            <a:srgbClr val="551561"/>
          </a:solidFill>
          <a:ln>
            <a:noFill/>
          </a:ln>
        </p:spPr>
      </p:sp>
      <p:sp>
        <p:nvSpPr>
          <p:cNvPr id="104" name="Google Shape;104;p11"/>
          <p:cNvSpPr/>
          <p:nvPr/>
        </p:nvSpPr>
        <p:spPr>
          <a:xfrm>
            <a:off x="4934473" y="3118282"/>
            <a:ext cx="1155671" cy="990658"/>
          </a:xfrm>
          <a:custGeom>
            <a:avLst/>
            <a:gdLst/>
            <a:ahLst/>
            <a:cxnLst/>
            <a:rect l="l" t="t" r="r" b="b"/>
            <a:pathLst>
              <a:path w="18238" h="14114" extrusionOk="0">
                <a:moveTo>
                  <a:pt x="6262" y="0"/>
                </a:moveTo>
                <a:lnTo>
                  <a:pt x="18238" y="4324"/>
                </a:lnTo>
                <a:lnTo>
                  <a:pt x="18238" y="14114"/>
                </a:lnTo>
                <a:lnTo>
                  <a:pt x="0" y="7554"/>
                </a:lnTo>
                <a:close/>
              </a:path>
            </a:pathLst>
          </a:custGeom>
          <a:solidFill>
            <a:srgbClr val="551561"/>
          </a:solidFill>
          <a:ln>
            <a:noFill/>
          </a:ln>
        </p:spPr>
      </p:sp>
      <p:sp>
        <p:nvSpPr>
          <p:cNvPr id="105" name="Google Shape;105;p11"/>
          <p:cNvSpPr/>
          <p:nvPr/>
        </p:nvSpPr>
        <p:spPr>
          <a:xfrm flipH="1">
            <a:off x="6087048" y="3118282"/>
            <a:ext cx="1155671" cy="990658"/>
          </a:xfrm>
          <a:custGeom>
            <a:avLst/>
            <a:gdLst/>
            <a:ahLst/>
            <a:cxnLst/>
            <a:rect l="l" t="t" r="r" b="b"/>
            <a:pathLst>
              <a:path w="18238" h="14114" extrusionOk="0">
                <a:moveTo>
                  <a:pt x="6262" y="0"/>
                </a:moveTo>
                <a:lnTo>
                  <a:pt x="18238" y="4324"/>
                </a:lnTo>
                <a:lnTo>
                  <a:pt x="18238" y="14114"/>
                </a:lnTo>
                <a:lnTo>
                  <a:pt x="0" y="7554"/>
                </a:lnTo>
                <a:close/>
              </a:path>
            </a:pathLst>
          </a:custGeom>
          <a:solidFill>
            <a:srgbClr val="761E86"/>
          </a:solidFill>
          <a:ln>
            <a:noFill/>
          </a:ln>
        </p:spPr>
      </p:sp>
      <p:sp>
        <p:nvSpPr>
          <p:cNvPr id="106" name="Google Shape;106;p11"/>
          <p:cNvSpPr/>
          <p:nvPr/>
        </p:nvSpPr>
        <p:spPr>
          <a:xfrm>
            <a:off x="5416261" y="2023041"/>
            <a:ext cx="673899" cy="1171958"/>
          </a:xfrm>
          <a:custGeom>
            <a:avLst/>
            <a:gdLst/>
            <a:ahLst/>
            <a:cxnLst/>
            <a:rect l="l" t="t" r="r" b="b"/>
            <a:pathLst>
              <a:path w="10635" h="16697" extrusionOk="0">
                <a:moveTo>
                  <a:pt x="10635" y="0"/>
                </a:moveTo>
                <a:lnTo>
                  <a:pt x="0" y="12722"/>
                </a:lnTo>
                <a:lnTo>
                  <a:pt x="10635" y="16697"/>
                </a:lnTo>
                <a:close/>
              </a:path>
            </a:pathLst>
          </a:custGeom>
          <a:solidFill>
            <a:srgbClr val="551561"/>
          </a:solidFill>
          <a:ln>
            <a:noFill/>
          </a:ln>
        </p:spPr>
      </p:sp>
      <p:sp>
        <p:nvSpPr>
          <p:cNvPr id="107" name="Google Shape;107;p11"/>
          <p:cNvSpPr/>
          <p:nvPr/>
        </p:nvSpPr>
        <p:spPr>
          <a:xfrm flipH="1">
            <a:off x="6087033" y="2023041"/>
            <a:ext cx="673899" cy="1171958"/>
          </a:xfrm>
          <a:custGeom>
            <a:avLst/>
            <a:gdLst/>
            <a:ahLst/>
            <a:cxnLst/>
            <a:rect l="l" t="t" r="r" b="b"/>
            <a:pathLst>
              <a:path w="10635" h="16697" extrusionOk="0">
                <a:moveTo>
                  <a:pt x="10635" y="0"/>
                </a:moveTo>
                <a:lnTo>
                  <a:pt x="0" y="12722"/>
                </a:lnTo>
                <a:lnTo>
                  <a:pt x="10635" y="16697"/>
                </a:lnTo>
                <a:close/>
              </a:path>
            </a:pathLst>
          </a:custGeom>
          <a:solidFill>
            <a:srgbClr val="701C7F"/>
          </a:solidFill>
          <a:ln>
            <a:noFill/>
          </a:ln>
        </p:spPr>
      </p:sp>
      <p:sp>
        <p:nvSpPr>
          <p:cNvPr id="108" name="Google Shape;108;p11"/>
          <p:cNvSpPr/>
          <p:nvPr/>
        </p:nvSpPr>
        <p:spPr>
          <a:xfrm>
            <a:off x="4384507" y="3845803"/>
            <a:ext cx="1705532" cy="1299500"/>
          </a:xfrm>
          <a:custGeom>
            <a:avLst/>
            <a:gdLst/>
            <a:ahLst/>
            <a:cxnLst/>
            <a:rect l="l" t="t" r="r" b="b"/>
            <a:pathLst>
              <a:path w="65016" h="46623" extrusionOk="0">
                <a:moveTo>
                  <a:pt x="17858" y="0"/>
                </a:moveTo>
                <a:lnTo>
                  <a:pt x="0" y="22135"/>
                </a:lnTo>
                <a:lnTo>
                  <a:pt x="65016" y="46623"/>
                </a:lnTo>
                <a:lnTo>
                  <a:pt x="65016" y="17537"/>
                </a:lnTo>
                <a:close/>
              </a:path>
            </a:pathLst>
          </a:custGeom>
          <a:solidFill>
            <a:srgbClr val="551561"/>
          </a:solidFill>
          <a:ln>
            <a:noFill/>
          </a:ln>
        </p:spPr>
      </p:sp>
      <p:sp>
        <p:nvSpPr>
          <p:cNvPr id="109" name="Google Shape;109;p11"/>
          <p:cNvSpPr/>
          <p:nvPr/>
        </p:nvSpPr>
        <p:spPr>
          <a:xfrm flipH="1">
            <a:off x="6087009" y="3847866"/>
            <a:ext cx="1705532" cy="1299500"/>
          </a:xfrm>
          <a:custGeom>
            <a:avLst/>
            <a:gdLst/>
            <a:ahLst/>
            <a:cxnLst/>
            <a:rect l="l" t="t" r="r" b="b"/>
            <a:pathLst>
              <a:path w="65016" h="46623" extrusionOk="0">
                <a:moveTo>
                  <a:pt x="17858" y="0"/>
                </a:moveTo>
                <a:lnTo>
                  <a:pt x="0" y="22135"/>
                </a:lnTo>
                <a:lnTo>
                  <a:pt x="65016" y="46623"/>
                </a:lnTo>
                <a:lnTo>
                  <a:pt x="65016" y="17537"/>
                </a:lnTo>
                <a:close/>
              </a:path>
            </a:pathLst>
          </a:custGeom>
          <a:solidFill>
            <a:srgbClr val="7F2090"/>
          </a:solidFill>
          <a:ln>
            <a:noFill/>
          </a:ln>
        </p:spPr>
      </p:sp>
      <p:sp>
        <p:nvSpPr>
          <p:cNvPr id="110" name="Google Shape;110;p11"/>
          <p:cNvSpPr/>
          <p:nvPr/>
        </p:nvSpPr>
        <p:spPr>
          <a:xfrm flipH="1">
            <a:off x="6095789" y="4670695"/>
            <a:ext cx="2339453" cy="1688439"/>
          </a:xfrm>
          <a:custGeom>
            <a:avLst/>
            <a:gdLst/>
            <a:ahLst/>
            <a:cxnLst/>
            <a:rect l="l" t="t" r="r" b="b"/>
            <a:pathLst>
              <a:path w="31954" h="20822" extrusionOk="0">
                <a:moveTo>
                  <a:pt x="7355" y="0"/>
                </a:moveTo>
                <a:lnTo>
                  <a:pt x="31954" y="8796"/>
                </a:lnTo>
                <a:lnTo>
                  <a:pt x="31954" y="20822"/>
                </a:lnTo>
                <a:lnTo>
                  <a:pt x="0" y="8895"/>
                </a:lnTo>
                <a:close/>
              </a:path>
            </a:pathLst>
          </a:custGeom>
          <a:solidFill>
            <a:srgbClr val="9225A5"/>
          </a:solidFill>
          <a:ln>
            <a:noFill/>
          </a:ln>
        </p:spPr>
      </p:sp>
      <p:grpSp>
        <p:nvGrpSpPr>
          <p:cNvPr id="111" name="Google Shape;111;p11"/>
          <p:cNvGrpSpPr/>
          <p:nvPr/>
        </p:nvGrpSpPr>
        <p:grpSpPr>
          <a:xfrm>
            <a:off x="714025" y="2663271"/>
            <a:ext cx="4426174" cy="1396365"/>
            <a:chOff x="857520" y="1684225"/>
            <a:chExt cx="3319714" cy="1047300"/>
          </a:xfrm>
        </p:grpSpPr>
        <p:sp>
          <p:nvSpPr>
            <p:cNvPr id="112" name="Google Shape;112;p11"/>
            <p:cNvSpPr txBox="1"/>
            <p:nvPr/>
          </p:nvSpPr>
          <p:spPr>
            <a:xfrm>
              <a:off x="857520" y="1684225"/>
              <a:ext cx="2077200" cy="1047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latin typeface="Roboto"/>
                  <a:ea typeface="Roboto"/>
                  <a:cs typeface="Roboto"/>
                  <a:sym typeface="Roboto"/>
                </a:rPr>
                <a:t>Actionable Insights</a:t>
              </a:r>
              <a:endParaRPr sz="1100" b="1"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113" name="Google Shape;113;p11"/>
            <p:cNvCxnSpPr/>
            <p:nvPr/>
          </p:nvCxnSpPr>
          <p:spPr>
            <a:xfrm rot="10800000">
              <a:off x="3046834" y="2215329"/>
              <a:ext cx="1130400" cy="0"/>
            </a:xfrm>
            <a:prstGeom prst="straightConnector1">
              <a:avLst/>
            </a:prstGeom>
            <a:noFill/>
            <a:ln w="9525" cap="flat" cmpd="sng">
              <a:solidFill>
                <a:srgbClr val="C2C2C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14" name="Google Shape;114;p11"/>
            <p:cNvSpPr/>
            <p:nvPr/>
          </p:nvSpPr>
          <p:spPr>
            <a:xfrm>
              <a:off x="3020371" y="2111851"/>
              <a:ext cx="198600" cy="198300"/>
            </a:xfrm>
            <a:prstGeom prst="ellipse">
              <a:avLst/>
            </a:prstGeom>
            <a:solidFill>
              <a:srgbClr val="761E8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1"/>
            <p:cNvSpPr txBox="1"/>
            <p:nvPr/>
          </p:nvSpPr>
          <p:spPr>
            <a:xfrm>
              <a:off x="2995927" y="2051434"/>
              <a:ext cx="247500" cy="312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2100"/>
                </a:spcAft>
                <a:buNone/>
              </a:pPr>
              <a:r>
                <a:rPr lang="en" sz="11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2</a:t>
              </a:r>
              <a:endParaRPr sz="1900">
                <a:solidFill>
                  <a:srgbClr val="FFFFFF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56"/>
          <p:cNvSpPr txBox="1">
            <a:spLocks noGrp="1"/>
          </p:cNvSpPr>
          <p:nvPr>
            <p:ph type="title"/>
          </p:nvPr>
        </p:nvSpPr>
        <p:spPr>
          <a:xfrm>
            <a:off x="1429800" y="365125"/>
            <a:ext cx="9332400" cy="13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 in Python</a:t>
            </a:r>
            <a:endParaRPr/>
          </a:p>
        </p:txBody>
      </p:sp>
      <p:sp>
        <p:nvSpPr>
          <p:cNvPr id="522" name="Google Shape;522;p56"/>
          <p:cNvSpPr txBox="1">
            <a:spLocks noGrp="1"/>
          </p:cNvSpPr>
          <p:nvPr>
            <p:ph type="body" idx="1"/>
          </p:nvPr>
        </p:nvSpPr>
        <p:spPr>
          <a:xfrm>
            <a:off x="371700" y="1825625"/>
            <a:ext cx="11448600" cy="43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06400" algn="l" rtl="0">
              <a:spcBef>
                <a:spcPts val="1067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Python is super-popular for ML stuff</a:t>
            </a:r>
            <a:endParaRPr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Lots of libraries provide functionality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numpy</a:t>
            </a:r>
            <a:r>
              <a:rPr lang="en"/>
              <a:t>/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pandas</a:t>
            </a:r>
            <a:r>
              <a:rPr lang="en"/>
              <a:t> are your core workhorses for data manipulation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Can go deeper into basic modeling with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scikit-learn</a:t>
            </a:r>
            <a:r>
              <a:rPr lang="en"/>
              <a:t> 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More bleeding edge systems like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Tensorflow</a:t>
            </a:r>
            <a:r>
              <a:rPr lang="en"/>
              <a:t> go further</a:t>
            </a:r>
            <a:endParaRPr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endParaRPr/>
          </a:p>
        </p:txBody>
      </p:sp>
      <p:sp>
        <p:nvSpPr>
          <p:cNvPr id="523" name="Google Shape;523;p5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50</a:t>
            </a:fld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57"/>
          <p:cNvSpPr txBox="1">
            <a:spLocks noGrp="1"/>
          </p:cNvSpPr>
          <p:nvPr>
            <p:ph type="title"/>
          </p:nvPr>
        </p:nvSpPr>
        <p:spPr>
          <a:xfrm>
            <a:off x="1429800" y="365125"/>
            <a:ext cx="9332400" cy="13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Sidebar - ML at Scale</a:t>
            </a:r>
            <a:endParaRPr/>
          </a:p>
        </p:txBody>
      </p:sp>
      <p:sp>
        <p:nvSpPr>
          <p:cNvPr id="530" name="Google Shape;530;p57"/>
          <p:cNvSpPr txBox="1">
            <a:spLocks noGrp="1"/>
          </p:cNvSpPr>
          <p:nvPr>
            <p:ph type="body" idx="1"/>
          </p:nvPr>
        </p:nvSpPr>
        <p:spPr>
          <a:xfrm>
            <a:off x="371700" y="1825625"/>
            <a:ext cx="11448600" cy="43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06400" algn="l" rtl="0">
              <a:spcBef>
                <a:spcPts val="1067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We probably won’t deal with Big Data this week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Hundreds, even thousands of players don’t generate large datasets</a:t>
            </a:r>
            <a:endParaRPr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A 6 month analysis might cover 10s of millions of users, 10s of billions of records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We keep a 122gb EC2 instance live at all times for ad-hoc analysis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Multiple large Spark clusters perform our heavy lifting</a:t>
            </a:r>
            <a:endParaRPr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“It’s not Big Data until you find yourself needing to write highly memory optimized code to fit it in 100gb of RAM”</a:t>
            </a:r>
            <a:endParaRPr/>
          </a:p>
        </p:txBody>
      </p:sp>
      <p:sp>
        <p:nvSpPr>
          <p:cNvPr id="531" name="Google Shape;531;p5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51</a:t>
            </a:fld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58"/>
          <p:cNvSpPr txBox="1">
            <a:spLocks noGrp="1"/>
          </p:cNvSpPr>
          <p:nvPr>
            <p:ph type="title"/>
          </p:nvPr>
        </p:nvSpPr>
        <p:spPr>
          <a:xfrm>
            <a:off x="1429800" y="365125"/>
            <a:ext cx="9332400" cy="13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Sending Information Back: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Extending the Telemetry Microservice</a:t>
            </a:r>
            <a:endParaRPr/>
          </a:p>
        </p:txBody>
      </p:sp>
      <p:sp>
        <p:nvSpPr>
          <p:cNvPr id="538" name="Google Shape;538;p58"/>
          <p:cNvSpPr txBox="1">
            <a:spLocks noGrp="1"/>
          </p:cNvSpPr>
          <p:nvPr>
            <p:ph type="body" idx="1"/>
          </p:nvPr>
        </p:nvSpPr>
        <p:spPr>
          <a:xfrm>
            <a:off x="371700" y="1825625"/>
            <a:ext cx="11448600" cy="43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06400" algn="l" rtl="0">
              <a:spcBef>
                <a:spcPts val="1067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Implement the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PlayerType</a:t>
            </a:r>
            <a:r>
              <a:rPr lang="en"/>
              <a:t> class’s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on_get()</a:t>
            </a:r>
            <a:r>
              <a:rPr lang="en"/>
              <a:t> method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Count the number of sessions for a given PlayerID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Reply with a JSON object where “configValue” is set to count(sessions) % 2</a:t>
            </a:r>
            <a:endParaRPr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Note that this is a dumb model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I’m not here to show you fancy algorithms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This session is about building the pipelines - implement all the stuff you’ve been shown this week or new stuff inside them</a:t>
            </a:r>
            <a:endParaRPr/>
          </a:p>
        </p:txBody>
      </p:sp>
      <p:sp>
        <p:nvSpPr>
          <p:cNvPr id="539" name="Google Shape;539;p5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52</a:t>
            </a:fld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59"/>
          <p:cNvSpPr txBox="1">
            <a:spLocks noGrp="1"/>
          </p:cNvSpPr>
          <p:nvPr>
            <p:ph type="title"/>
          </p:nvPr>
        </p:nvSpPr>
        <p:spPr>
          <a:xfrm>
            <a:off x="1429800" y="365125"/>
            <a:ext cx="9332400" cy="13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“Model” Payload</a:t>
            </a:r>
            <a:endParaRPr/>
          </a:p>
        </p:txBody>
      </p:sp>
      <p:sp>
        <p:nvSpPr>
          <p:cNvPr id="546" name="Google Shape;546;p5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53</a:t>
            </a:fld>
            <a:endParaRPr/>
          </a:p>
        </p:txBody>
      </p:sp>
      <p:pic>
        <p:nvPicPr>
          <p:cNvPr id="547" name="Google Shape;547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843225"/>
            <a:ext cx="11252881" cy="42219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60"/>
          <p:cNvSpPr txBox="1">
            <a:spLocks noGrp="1"/>
          </p:cNvSpPr>
          <p:nvPr>
            <p:ph type="title"/>
          </p:nvPr>
        </p:nvSpPr>
        <p:spPr>
          <a:xfrm>
            <a:off x="1429800" y="365125"/>
            <a:ext cx="9332400" cy="13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Ingesting Insights Client-side: SceneManager.cs</a:t>
            </a:r>
            <a:endParaRPr/>
          </a:p>
        </p:txBody>
      </p:sp>
      <p:sp>
        <p:nvSpPr>
          <p:cNvPr id="554" name="Google Shape;554;p6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54</a:t>
            </a:fld>
            <a:endParaRPr/>
          </a:p>
        </p:txBody>
      </p:sp>
      <p:pic>
        <p:nvPicPr>
          <p:cNvPr id="555" name="Google Shape;555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7424" y="2340150"/>
            <a:ext cx="5643698" cy="358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6" name="Google Shape;556;p6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231124" y="2340150"/>
            <a:ext cx="5643698" cy="358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61"/>
          <p:cNvSpPr txBox="1">
            <a:spLocks noGrp="1"/>
          </p:cNvSpPr>
          <p:nvPr>
            <p:ph type="title"/>
          </p:nvPr>
        </p:nvSpPr>
        <p:spPr>
          <a:xfrm>
            <a:off x="1429800" y="365125"/>
            <a:ext cx="9332400" cy="13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Managing Configurations</a:t>
            </a:r>
            <a:endParaRPr/>
          </a:p>
        </p:txBody>
      </p:sp>
      <p:sp>
        <p:nvSpPr>
          <p:cNvPr id="563" name="Google Shape;563;p6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55</a:t>
            </a:fld>
            <a:endParaRPr/>
          </a:p>
        </p:txBody>
      </p:sp>
      <p:pic>
        <p:nvPicPr>
          <p:cNvPr id="564" name="Google Shape;564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0988" y="1650375"/>
            <a:ext cx="7650021" cy="4862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62"/>
          <p:cNvSpPr txBox="1">
            <a:spLocks noGrp="1"/>
          </p:cNvSpPr>
          <p:nvPr>
            <p:ph type="title"/>
          </p:nvPr>
        </p:nvSpPr>
        <p:spPr>
          <a:xfrm>
            <a:off x="1429800" y="365125"/>
            <a:ext cx="9332400" cy="13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Hands On</a:t>
            </a:r>
            <a:endParaRPr/>
          </a:p>
        </p:txBody>
      </p:sp>
      <p:sp>
        <p:nvSpPr>
          <p:cNvPr id="571" name="Google Shape;571;p62"/>
          <p:cNvSpPr txBox="1">
            <a:spLocks noGrp="1"/>
          </p:cNvSpPr>
          <p:nvPr>
            <p:ph type="body" idx="1"/>
          </p:nvPr>
        </p:nvSpPr>
        <p:spPr>
          <a:xfrm>
            <a:off x="371700" y="1825625"/>
            <a:ext cx="11448600" cy="43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06400" algn="l" rtl="0">
              <a:spcBef>
                <a:spcPts val="1067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Change SceneManager.cs to call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AnalyticsManager.getConfig()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In AnalyticsManager.cs implement 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_getConfig()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You’ll need to leverage a callback into the SM class</a:t>
            </a:r>
            <a:endParaRPr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In the callback, parse the resulting payload with MiniJSON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Gotcha: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int config =  (int)((long)parameters["configValue"]);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When complete, you should alternate sunset and day configs on each play</a:t>
            </a:r>
            <a:endParaRPr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" b="1"/>
              <a:t>Let’s take… however long we’ve got left on this</a:t>
            </a:r>
            <a:endParaRPr b="1"/>
          </a:p>
        </p:txBody>
      </p:sp>
      <p:sp>
        <p:nvSpPr>
          <p:cNvPr id="572" name="Google Shape;572;p6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56</a:t>
            </a:fld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90BD3C-ACC6-7344-87EC-8629D6C29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Further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B091BB-A5E1-3F4B-8246-512C289A0D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Easy to see how to extend this client-side</a:t>
            </a:r>
          </a:p>
          <a:p>
            <a:pPr lvl="1"/>
            <a:r>
              <a:rPr lang="en-US" dirty="0"/>
              <a:t>Create new custom components to fire additional events</a:t>
            </a:r>
          </a:p>
          <a:p>
            <a:pPr lvl="1"/>
            <a:r>
              <a:rPr lang="en-US" dirty="0"/>
              <a:t>Add them to the relevant </a:t>
            </a:r>
            <a:r>
              <a:rPr lang="en-US" dirty="0" err="1"/>
              <a:t>GameObject</a:t>
            </a:r>
            <a:r>
              <a:rPr lang="en-US" dirty="0"/>
              <a:t>, wire up the trigger event</a:t>
            </a:r>
          </a:p>
          <a:p>
            <a:pPr lvl="1"/>
            <a:r>
              <a:rPr lang="en-US" dirty="0"/>
              <a:t>Done</a:t>
            </a:r>
          </a:p>
          <a:p>
            <a:r>
              <a:rPr lang="en-US" dirty="0"/>
              <a:t>Easy to see how we add additional core telemetry server-side</a:t>
            </a:r>
          </a:p>
          <a:p>
            <a:pPr lvl="1"/>
            <a:r>
              <a:rPr lang="en-US" dirty="0"/>
              <a:t>Decide on a data model</a:t>
            </a:r>
          </a:p>
          <a:p>
            <a:pPr lvl="1"/>
            <a:r>
              <a:rPr lang="en-US" dirty="0"/>
              <a:t>Wire up the Python class and relevant methods</a:t>
            </a:r>
          </a:p>
          <a:p>
            <a:pPr lvl="1"/>
            <a:r>
              <a:rPr lang="en-US" dirty="0"/>
              <a:t>Add relevant routes</a:t>
            </a:r>
          </a:p>
          <a:p>
            <a:r>
              <a:rPr lang="en-US" dirty="0"/>
              <a:t>Easy to see how to make more robust models</a:t>
            </a:r>
          </a:p>
          <a:p>
            <a:pPr lvl="1"/>
            <a:r>
              <a:rPr lang="en-US" dirty="0"/>
              <a:t>Set up additional GET endpoints</a:t>
            </a:r>
          </a:p>
          <a:p>
            <a:pPr lvl="1"/>
            <a:r>
              <a:rPr lang="en-US" dirty="0"/>
              <a:t>Implement the logic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238A60-2BA5-DF44-8ED1-013B379C39E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41453943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63"/>
          <p:cNvSpPr txBox="1">
            <a:spLocks noGrp="1"/>
          </p:cNvSpPr>
          <p:nvPr>
            <p:ph type="title"/>
          </p:nvPr>
        </p:nvSpPr>
        <p:spPr>
          <a:xfrm>
            <a:off x="1429800" y="365125"/>
            <a:ext cx="9332400" cy="13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</a:t>
            </a:r>
            <a:endParaRPr/>
          </a:p>
        </p:txBody>
      </p:sp>
      <p:sp>
        <p:nvSpPr>
          <p:cNvPr id="579" name="Google Shape;579;p63"/>
          <p:cNvSpPr txBox="1">
            <a:spLocks noGrp="1"/>
          </p:cNvSpPr>
          <p:nvPr>
            <p:ph type="body" idx="1"/>
          </p:nvPr>
        </p:nvSpPr>
        <p:spPr>
          <a:xfrm>
            <a:off x="371700" y="1825625"/>
            <a:ext cx="11448600" cy="43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06400" algn="l" rtl="0">
              <a:spcBef>
                <a:spcPts val="1067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Knowing what happens inside a game is key to running a business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How much money from how many players</a:t>
            </a:r>
            <a:endParaRPr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You can do waaaaay more with it</a:t>
            </a:r>
            <a:endParaRPr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Games can dynamically adjust based on the output of models</a:t>
            </a:r>
            <a:endParaRPr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AI Managements systems are driven by Insights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Which are power by Analytics</a:t>
            </a:r>
            <a:endParaRPr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You can now build your own (shitty) Analytics tech stack!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This won’t scale super well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It’s not super robust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It’ll ...probably… work for the Jam</a:t>
            </a:r>
            <a:endParaRPr/>
          </a:p>
        </p:txBody>
      </p:sp>
      <p:sp>
        <p:nvSpPr>
          <p:cNvPr id="580" name="Google Shape;580;p6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58</a:t>
            </a:fld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64"/>
          <p:cNvSpPr txBox="1">
            <a:spLocks noGrp="1"/>
          </p:cNvSpPr>
          <p:nvPr>
            <p:ph type="title"/>
          </p:nvPr>
        </p:nvSpPr>
        <p:spPr>
          <a:xfrm>
            <a:off x="1429800" y="365125"/>
            <a:ext cx="9332400" cy="13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Before You Go: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IGDA Foundation Scholarships</a:t>
            </a:r>
            <a:endParaRPr/>
          </a:p>
        </p:txBody>
      </p:sp>
      <p:sp>
        <p:nvSpPr>
          <p:cNvPr id="587" name="Google Shape;587;p64"/>
          <p:cNvSpPr txBox="1">
            <a:spLocks noGrp="1"/>
          </p:cNvSpPr>
          <p:nvPr>
            <p:ph type="body" idx="1"/>
          </p:nvPr>
        </p:nvSpPr>
        <p:spPr>
          <a:xfrm>
            <a:off x="304800" y="1825625"/>
            <a:ext cx="5799600" cy="43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06400" algn="l" rtl="0">
              <a:spcBef>
                <a:spcPts val="1067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Attend GDC 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Free pass and travel funding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Exclusive opportunities all week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Large Alumni community</a:t>
            </a:r>
            <a:endParaRPr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Programs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IGDA Scholars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Velocity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Next Gen Leaders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Eric Dybsand Memorial AI Award</a:t>
            </a:r>
            <a:endParaRPr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Contact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u="sng">
                <a:solidFill>
                  <a:schemeClr val="hlink"/>
                </a:solidFill>
                <a:hlinkClick r:id="rId3"/>
              </a:rPr>
              <a:t>http://igdafoundation.org/</a:t>
            </a:r>
            <a:r>
              <a:rPr lang="en"/>
              <a:t> 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@IGDAFoundation</a:t>
            </a:r>
            <a:endParaRPr/>
          </a:p>
        </p:txBody>
      </p:sp>
      <p:sp>
        <p:nvSpPr>
          <p:cNvPr id="588" name="Google Shape;588;p6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59</a:t>
            </a:fld>
            <a:endParaRPr/>
          </a:p>
        </p:txBody>
      </p:sp>
      <p:pic>
        <p:nvPicPr>
          <p:cNvPr id="589" name="Google Shape;589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03175" y="3307463"/>
            <a:ext cx="4245825" cy="1387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2"/>
          <p:cNvSpPr txBox="1">
            <a:spLocks noGrp="1"/>
          </p:cNvSpPr>
          <p:nvPr>
            <p:ph type="title"/>
          </p:nvPr>
        </p:nvSpPr>
        <p:spPr>
          <a:xfrm>
            <a:off x="1429800" y="365125"/>
            <a:ext cx="9332400" cy="13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Buy vs Build</a:t>
            </a:r>
            <a:endParaRPr/>
          </a:p>
        </p:txBody>
      </p:sp>
      <p:sp>
        <p:nvSpPr>
          <p:cNvPr id="122" name="Google Shape;122;p12"/>
          <p:cNvSpPr txBox="1">
            <a:spLocks noGrp="1"/>
          </p:cNvSpPr>
          <p:nvPr>
            <p:ph type="body" idx="1"/>
          </p:nvPr>
        </p:nvSpPr>
        <p:spPr>
          <a:xfrm>
            <a:off x="371700" y="1825625"/>
            <a:ext cx="11448600" cy="43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06400" algn="l" rtl="0">
              <a:spcBef>
                <a:spcPts val="1067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Off-the-shelf solutions exist and are decent-ish</a:t>
            </a:r>
            <a:r>
              <a:rPr lang="en" baseline="30000"/>
              <a:t>*</a:t>
            </a:r>
            <a:endParaRPr baseline="30000"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Unity Analytics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DeltaDNA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GameAnalytics</a:t>
            </a:r>
            <a:endParaRPr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Generally offer limited access to raw data, usually have built in dashboards and views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Great for basic BI insights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Terrible if you want to mess about in data and do interesting AI things</a:t>
            </a:r>
            <a:endParaRPr/>
          </a:p>
        </p:txBody>
      </p:sp>
      <p:sp>
        <p:nvSpPr>
          <p:cNvPr id="123" name="Google Shape;123;p1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65"/>
          <p:cNvSpPr txBox="1">
            <a:spLocks noGrp="1"/>
          </p:cNvSpPr>
          <p:nvPr>
            <p:ph type="title"/>
          </p:nvPr>
        </p:nvSpPr>
        <p:spPr>
          <a:xfrm>
            <a:off x="1146811" y="2828929"/>
            <a:ext cx="10515600" cy="1325700"/>
          </a:xfrm>
          <a:prstGeom prst="rect">
            <a:avLst/>
          </a:prstGeom>
        </p:spPr>
        <p:txBody>
          <a:bodyPr spcFirstLastPara="1" wrap="square" lIns="34300" tIns="34300" rIns="34300" bIns="343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rgbClr val="666666"/>
                </a:solidFill>
              </a:rPr>
              <a:t>Questions?</a:t>
            </a:r>
            <a:endParaRPr sz="3600" b="1">
              <a:solidFill>
                <a:srgbClr val="666666"/>
              </a:solidFill>
            </a:endParaRPr>
          </a:p>
        </p:txBody>
      </p:sp>
      <p:sp>
        <p:nvSpPr>
          <p:cNvPr id="596" name="Google Shape;596;p6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60</a:t>
            </a:fld>
            <a:endParaRPr/>
          </a:p>
        </p:txBody>
      </p:sp>
      <p:sp>
        <p:nvSpPr>
          <p:cNvPr id="597" name="Google Shape;597;p65"/>
          <p:cNvSpPr txBox="1">
            <a:spLocks noGrp="1"/>
          </p:cNvSpPr>
          <p:nvPr>
            <p:ph type="title"/>
          </p:nvPr>
        </p:nvSpPr>
        <p:spPr>
          <a:xfrm>
            <a:off x="1146811" y="4733929"/>
            <a:ext cx="10515600" cy="1325700"/>
          </a:xfrm>
          <a:prstGeom prst="rect">
            <a:avLst/>
          </a:prstGeom>
        </p:spPr>
        <p:txBody>
          <a:bodyPr spcFirstLastPara="1" wrap="square" lIns="34300" tIns="34300" rIns="34300" bIns="343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u="sng">
                <a:solidFill>
                  <a:schemeClr val="hlink"/>
                </a:solidFill>
                <a:hlinkClick r:id="rId3"/>
              </a:rPr>
              <a:t>ldicken@zynga.com</a:t>
            </a:r>
            <a:endParaRPr sz="36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u="sng">
                <a:solidFill>
                  <a:schemeClr val="hlink"/>
                </a:solidFill>
                <a:hlinkClick r:id="rId4"/>
              </a:rPr>
              <a:t>http://analytics.zynga.com/</a:t>
            </a:r>
            <a:endParaRPr sz="36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@LukeD | @GameAIShow</a:t>
            </a:r>
            <a:endParaRPr sz="36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3"/>
          <p:cNvSpPr txBox="1">
            <a:spLocks noGrp="1"/>
          </p:cNvSpPr>
          <p:nvPr>
            <p:ph type="title"/>
          </p:nvPr>
        </p:nvSpPr>
        <p:spPr>
          <a:xfrm>
            <a:off x="1146811" y="2828929"/>
            <a:ext cx="10515600" cy="1325700"/>
          </a:xfrm>
          <a:prstGeom prst="rect">
            <a:avLst/>
          </a:prstGeom>
        </p:spPr>
        <p:txBody>
          <a:bodyPr spcFirstLastPara="1" wrap="square" lIns="34300" tIns="34300" rIns="34300" bIns="343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BUILD OUR OWN!!!!</a:t>
            </a:r>
            <a:endParaRPr/>
          </a:p>
        </p:txBody>
      </p:sp>
      <p:sp>
        <p:nvSpPr>
          <p:cNvPr id="130" name="Google Shape;130;p1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4"/>
          <p:cNvSpPr txBox="1">
            <a:spLocks noGrp="1"/>
          </p:cNvSpPr>
          <p:nvPr>
            <p:ph type="title"/>
          </p:nvPr>
        </p:nvSpPr>
        <p:spPr>
          <a:xfrm>
            <a:off x="1429800" y="365125"/>
            <a:ext cx="9332400" cy="13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this session you will:</a:t>
            </a:r>
            <a:endParaRPr/>
          </a:p>
        </p:txBody>
      </p:sp>
      <p:sp>
        <p:nvSpPr>
          <p:cNvPr id="137" name="Google Shape;137;p14"/>
          <p:cNvSpPr txBox="1">
            <a:spLocks noGrp="1"/>
          </p:cNvSpPr>
          <p:nvPr>
            <p:ph type="body" idx="1"/>
          </p:nvPr>
        </p:nvSpPr>
        <p:spPr>
          <a:xfrm>
            <a:off x="371700" y="1825625"/>
            <a:ext cx="11448600" cy="43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06400" algn="l" rtl="0">
              <a:spcBef>
                <a:spcPts val="1067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Learn enough about Analytics to be a danger to yourself and others during the game jam!</a:t>
            </a:r>
            <a:endParaRPr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Specifically: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How/Why to generate telemetry events (client-side)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How to ingest telemetry events  (server-side)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How to analyze and generate BI-style insights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Move beyond analysis to modeling and automated decision systems</a:t>
            </a:r>
            <a:endParaRPr/>
          </a:p>
        </p:txBody>
      </p:sp>
      <p:sp>
        <p:nvSpPr>
          <p:cNvPr id="138" name="Google Shape;138;p1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5"/>
          <p:cNvSpPr txBox="1">
            <a:spLocks noGrp="1"/>
          </p:cNvSpPr>
          <p:nvPr>
            <p:ph type="title"/>
          </p:nvPr>
        </p:nvSpPr>
        <p:spPr>
          <a:xfrm>
            <a:off x="1146811" y="2828929"/>
            <a:ext cx="10515600" cy="1325700"/>
          </a:xfrm>
          <a:prstGeom prst="rect">
            <a:avLst/>
          </a:prstGeom>
        </p:spPr>
        <p:txBody>
          <a:bodyPr spcFirstLastPara="1" wrap="square" lIns="34300" tIns="34300" rIns="34300" bIns="343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Telemetry</a:t>
            </a:r>
            <a:endParaRPr/>
          </a:p>
        </p:txBody>
      </p:sp>
      <p:sp>
        <p:nvSpPr>
          <p:cNvPr id="145" name="Google Shape;145;p1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Default Theme">
  <a:themeElements>
    <a:clrScheme name="Marketofy Light">
      <a:dk1>
        <a:srgbClr val="91969B"/>
      </a:dk1>
      <a:lt1>
        <a:srgbClr val="FFFFFF"/>
      </a:lt1>
      <a:dk2>
        <a:srgbClr val="91969B"/>
      </a:dk2>
      <a:lt2>
        <a:srgbClr val="F6F7FA"/>
      </a:lt2>
      <a:accent1>
        <a:srgbClr val="136773"/>
      </a:accent1>
      <a:accent2>
        <a:srgbClr val="25C8B4"/>
      </a:accent2>
      <a:accent3>
        <a:srgbClr val="81DC64"/>
      </a:accent3>
      <a:accent4>
        <a:srgbClr val="FBA622"/>
      </a:accent4>
      <a:accent5>
        <a:srgbClr val="F94151"/>
      </a:accent5>
      <a:accent6>
        <a:srgbClr val="91969B"/>
      </a:accent6>
      <a:hlink>
        <a:srgbClr val="216BA9"/>
      </a:hlink>
      <a:folHlink>
        <a:srgbClr val="1FB18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</TotalTime>
  <Words>2639</Words>
  <Application>Microsoft Macintosh PowerPoint</Application>
  <PresentationFormat>Widescreen</PresentationFormat>
  <Paragraphs>481</Paragraphs>
  <Slides>60</Slides>
  <Notes>59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5" baseType="lpstr">
      <vt:lpstr>Calibri</vt:lpstr>
      <vt:lpstr>Roboto</vt:lpstr>
      <vt:lpstr>Arial</vt:lpstr>
      <vt:lpstr>Consolas</vt:lpstr>
      <vt:lpstr>Default Theme</vt:lpstr>
      <vt:lpstr>PowerPoint Presentation</vt:lpstr>
      <vt:lpstr>Software Required</vt:lpstr>
      <vt:lpstr>About Me</vt:lpstr>
      <vt:lpstr>Zynga: Over Ten Years Making Games</vt:lpstr>
      <vt:lpstr>An Analytics Hierarchy of Needs</vt:lpstr>
      <vt:lpstr>Buy vs Build</vt:lpstr>
      <vt:lpstr>LET’S BUILD OUR OWN!!!!</vt:lpstr>
      <vt:lpstr>In this session you will:</vt:lpstr>
      <vt:lpstr>Telemetry</vt:lpstr>
      <vt:lpstr>How Do Players Play Your Game?</vt:lpstr>
      <vt:lpstr>A Better Way</vt:lpstr>
      <vt:lpstr>Let’s take a REST</vt:lpstr>
      <vt:lpstr>The Basics</vt:lpstr>
      <vt:lpstr>Ingestion</vt:lpstr>
      <vt:lpstr>Sidebar - Docker</vt:lpstr>
      <vt:lpstr>Listening</vt:lpstr>
      <vt:lpstr>Storage</vt:lpstr>
      <vt:lpstr>At Scale (AWS)</vt:lpstr>
      <vt:lpstr>Simple Architecture</vt:lpstr>
      <vt:lpstr>Insights</vt:lpstr>
      <vt:lpstr>Business Intelligence</vt:lpstr>
      <vt:lpstr>Data Cleanliness</vt:lpstr>
      <vt:lpstr>Decisions</vt:lpstr>
      <vt:lpstr>Customizing Experiences</vt:lpstr>
      <vt:lpstr> (I really hope you were paying  attention to that “Required Software” slide)</vt:lpstr>
      <vt:lpstr>Software Required</vt:lpstr>
      <vt:lpstr>Ingestion (Python)</vt:lpstr>
      <vt:lpstr>Dockerfile Deconstruct</vt:lpstr>
      <vt:lpstr>Docker Ingestion Setup</vt:lpstr>
      <vt:lpstr>Recall: REST</vt:lpstr>
      <vt:lpstr>Ingestion Microservice</vt:lpstr>
      <vt:lpstr>Data Model</vt:lpstr>
      <vt:lpstr>Example: GET /status</vt:lpstr>
      <vt:lpstr>Example: GET /status</vt:lpstr>
      <vt:lpstr>Debugging an API</vt:lpstr>
      <vt:lpstr>Hands On</vt:lpstr>
      <vt:lpstr>Logging Telemetry (Unity)</vt:lpstr>
      <vt:lpstr>Recall: The Basics</vt:lpstr>
      <vt:lpstr>Unity Demo Scene</vt:lpstr>
      <vt:lpstr>Unity Demo Scene</vt:lpstr>
      <vt:lpstr>AnalyticsManager.cs</vt:lpstr>
      <vt:lpstr>Telemetry</vt:lpstr>
      <vt:lpstr>SceneManager.cs</vt:lpstr>
      <vt:lpstr>CollisionAlerter.cs</vt:lpstr>
      <vt:lpstr>Analysis (Python)</vt:lpstr>
      <vt:lpstr>Back to Docker</vt:lpstr>
      <vt:lpstr>Jupyter Notebooks / JupyterLab</vt:lpstr>
      <vt:lpstr>Hands-On Graphing with Pandas/Matplotlib</vt:lpstr>
      <vt:lpstr>Decision Making (Python, Unity)</vt:lpstr>
      <vt:lpstr>Machine Learning in Python</vt:lpstr>
      <vt:lpstr>Sidebar - ML at Scale</vt:lpstr>
      <vt:lpstr>Sending Information Back: Extending the Telemetry Microservice</vt:lpstr>
      <vt:lpstr>The “Model” Payload</vt:lpstr>
      <vt:lpstr>Ingesting Insights Client-side: SceneManager.cs</vt:lpstr>
      <vt:lpstr>Managing Configurations</vt:lpstr>
      <vt:lpstr>Hands On</vt:lpstr>
      <vt:lpstr>Building Further</vt:lpstr>
      <vt:lpstr>Summary</vt:lpstr>
      <vt:lpstr>Before You Go: IGDA Foundation Scholarships</vt:lpstr>
      <vt:lpstr>Questions?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Luke Dicken</cp:lastModifiedBy>
  <cp:revision>2</cp:revision>
  <dcterms:modified xsi:type="dcterms:W3CDTF">2019-05-30T12:52:43Z</dcterms:modified>
</cp:coreProperties>
</file>